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73" r:id="rId5"/>
    <p:sldId id="296" r:id="rId6"/>
    <p:sldId id="295" r:id="rId7"/>
    <p:sldId id="257" r:id="rId8"/>
    <p:sldId id="258" r:id="rId9"/>
    <p:sldId id="260" r:id="rId10"/>
    <p:sldId id="261" r:id="rId11"/>
    <p:sldId id="262" r:id="rId12"/>
    <p:sldId id="263" r:id="rId13"/>
    <p:sldId id="285" r:id="rId14"/>
    <p:sldId id="297" r:id="rId15"/>
    <p:sldId id="280" r:id="rId16"/>
    <p:sldId id="278" r:id="rId17"/>
    <p:sldId id="27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2D5443-DCD0-858C-E700-D9DD8C1D546E}" v="19" dt="2026-06-10T15:28:50.621"/>
    <p1510:client id="{994096BF-D60B-1DF9-5874-7BC1DC3D5DC2}" v="10" dt="2026-06-09T15:40:50.0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97" autoAdjust="0"/>
    <p:restoredTop sz="87037" autoAdjust="0"/>
  </p:normalViewPr>
  <p:slideViewPr>
    <p:cSldViewPr snapToGrid="0">
      <p:cViewPr varScale="1">
        <p:scale>
          <a:sx n="72" d="100"/>
          <a:sy n="72" d="100"/>
        </p:scale>
        <p:origin x="946" y="53"/>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E4B929-2079-4429-B1B4-E42CACB655BE}" type="datetimeFigureOut">
              <a:rPr lang="en-US" smtClean="0"/>
              <a:t>8/19/2026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4A28B3-EC89-4714-B159-426AED8A3D31}" type="slidenum">
              <a:rPr lang="en-US" smtClean="0"/>
              <a:t>‹#›</a:t>
            </a:fld>
            <a:endParaRPr lang="en-US"/>
          </a:p>
        </p:txBody>
      </p:sp>
    </p:spTree>
    <p:extLst>
      <p:ext uri="{BB962C8B-B14F-4D97-AF65-F5344CB8AC3E}">
        <p14:creationId xmlns:p14="http://schemas.microsoft.com/office/powerpoint/2010/main" val="1587343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b="1" dirty="0"/>
          </a:p>
          <a:p>
            <a:r>
              <a:rPr lang="en-US" dirty="0" err="1"/>
              <a:t>SAFEOp</a:t>
            </a:r>
            <a:r>
              <a:rPr lang="en-US" dirty="0"/>
              <a:t> is a Health Canada-funded, University of Toronto-affiliated initiative that brings together updated consensus guidance, education, and implementation resources to support responsible pain management prescribing and help prevent opioid-related harms.</a:t>
            </a:r>
          </a:p>
          <a:p>
            <a:endParaRPr lang="en-US" dirty="0"/>
          </a:p>
          <a:p>
            <a:endParaRPr lang="en-US" dirty="0"/>
          </a:p>
          <a:p>
            <a:pPr>
              <a:buFont typeface="Arial" panose="020B0604020202020204" pitchFamily="34" charset="0"/>
              <a:buChar char="•"/>
            </a:pPr>
            <a:endParaRPr lang="en-US" b="1" dirty="0"/>
          </a:p>
          <a:p>
            <a:endParaRPr lang="en-US" dirty="0"/>
          </a:p>
        </p:txBody>
      </p:sp>
      <p:sp>
        <p:nvSpPr>
          <p:cNvPr id="4" name="Slide Number Placeholder 3"/>
          <p:cNvSpPr>
            <a:spLocks noGrp="1"/>
          </p:cNvSpPr>
          <p:nvPr>
            <p:ph type="sldNum" sz="quarter" idx="5"/>
          </p:nvPr>
        </p:nvSpPr>
        <p:spPr/>
        <p:txBody>
          <a:bodyPr/>
          <a:lstStyle/>
          <a:p>
            <a:fld id="{F14A28B3-EC89-4714-B159-426AED8A3D31}" type="slidenum">
              <a:rPr lang="en-US" smtClean="0"/>
              <a:t>1</a:t>
            </a:fld>
            <a:endParaRPr lang="en-US"/>
          </a:p>
        </p:txBody>
      </p:sp>
    </p:spTree>
    <p:extLst>
      <p:ext uri="{BB962C8B-B14F-4D97-AF65-F5344CB8AC3E}">
        <p14:creationId xmlns:p14="http://schemas.microsoft.com/office/powerpoint/2010/main" val="703045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prevention opportunity is significant. High-quality pain care after surgery can support recovery, reduce the risk of acute pain becoming chronic, and prevent opioid-related harms through individualized prescribing, shared safety planning, safe storage and disposal, and clear follow-up when pain, function, or medication needs change.</a:t>
            </a:r>
          </a:p>
        </p:txBody>
      </p:sp>
      <p:sp>
        <p:nvSpPr>
          <p:cNvPr id="4" name="Slide Number Placeholder 3"/>
          <p:cNvSpPr>
            <a:spLocks noGrp="1"/>
          </p:cNvSpPr>
          <p:nvPr>
            <p:ph type="sldNum" sz="quarter" idx="5"/>
          </p:nvPr>
        </p:nvSpPr>
        <p:spPr/>
        <p:txBody>
          <a:bodyPr/>
          <a:lstStyle/>
          <a:p>
            <a:fld id="{0617CC22-9B24-451B-B215-EA5DD26BA017}" type="slidenum">
              <a:rPr lang="en-US" smtClean="0"/>
              <a:t>2</a:t>
            </a:fld>
            <a:endParaRPr lang="en-US"/>
          </a:p>
        </p:txBody>
      </p:sp>
    </p:spTree>
    <p:extLst>
      <p:ext uri="{BB962C8B-B14F-4D97-AF65-F5344CB8AC3E}">
        <p14:creationId xmlns:p14="http://schemas.microsoft.com/office/powerpoint/2010/main" val="599556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This consensus statement focuses on </a:t>
            </a:r>
            <a:r>
              <a:rPr lang="en-US" b="1"/>
              <a:t>post-surgical acute pain in opioid-naïve adults</a:t>
            </a:r>
            <a:r>
              <a:rPr lang="en-US"/>
              <a:t>. The goal is not just to share guidance, but to leave you with practical ways to apply responsible pain management prescribing in your own setting.</a:t>
            </a:r>
          </a:p>
          <a:p>
            <a:pPr>
              <a:defRPr/>
            </a:pPr>
            <a:r>
              <a:rPr lang="en-US"/>
              <a:t>If you take one thing from this slide, it is this: responsible prescribing is not about prescribing less at all costs. It is about prescribing thoughtfully, with the right supports, for the right patient, at the right time.</a:t>
            </a:r>
          </a:p>
          <a:p>
            <a:pPr>
              <a:defRPr/>
            </a:pPr>
            <a:r>
              <a:rPr lang="en-US"/>
              <a:t>The recommendations fall into five practical buckets.</a:t>
            </a:r>
          </a:p>
          <a:p>
            <a:pPr>
              <a:defRPr/>
            </a:pPr>
            <a:r>
              <a:rPr lang="en-US" dirty="0"/>
              <a:t>First: </a:t>
            </a:r>
            <a:r>
              <a:rPr lang="en-US" b="1" dirty="0"/>
              <a:t>identify safety and support needs early.</a:t>
            </a:r>
            <a:endParaRPr lang="en-US" dirty="0"/>
          </a:p>
          <a:p>
            <a:pPr>
              <a:defRPr/>
            </a:pPr>
            <a:r>
              <a:rPr lang="en-US" dirty="0"/>
              <a:t>Patients do not all enter surgery with the same pain history, recovery context, or support system. Screen early for factors that may shape recovery, including chronic pain, mental health, substance use, prior pain experiences, and social supports. Where needs are more complex, flag them early and involve pain expertise where available.</a:t>
            </a:r>
          </a:p>
          <a:p>
            <a:pPr>
              <a:defRPr/>
            </a:pPr>
            <a:r>
              <a:rPr lang="en-US"/>
              <a:t>Second: </a:t>
            </a:r>
            <a:r>
              <a:rPr lang="en-US" b="1"/>
              <a:t>build a multimodal foundation.</a:t>
            </a:r>
            <a:endParaRPr lang="en-US"/>
          </a:p>
          <a:p>
            <a:pPr>
              <a:defRPr/>
            </a:pPr>
            <a:r>
              <a:rPr lang="en-US" dirty="0"/>
              <a:t>Use acetaminophen, NSAIDs where appropriate, physical strategies, education, and non-drug supports as the foundation of acute pain care. Opioids should not be the foundation of the plan, but they may be an appropriate tool when pain is moderate to severe or when function and recovery are at risk.</a:t>
            </a:r>
          </a:p>
          <a:p>
            <a:pPr>
              <a:defRPr/>
            </a:pPr>
            <a:r>
              <a:rPr lang="en-US" b="1"/>
              <a:t>when opioids are needed, prescribe with precision.</a:t>
            </a:r>
            <a:endParaRPr lang="en-US"/>
          </a:p>
          <a:p>
            <a:pPr>
              <a:defRPr/>
            </a:pPr>
            <a:r>
              <a:rPr lang="en-US" dirty="0"/>
              <a:t>Use short-acting opioids, at the lowest effective dose, for the shortest appropriate duration. Match the quantity to the expected recovery trajectory, using tablet ranges as practical prescribing anchors — not one-size-fits-all rules. The goal is to support comfort, function, recovery, and safety while accounting for pain severity, prior pain history, and the person’s support needs.</a:t>
            </a:r>
          </a:p>
          <a:p>
            <a:pPr>
              <a:defRPr/>
            </a:pPr>
            <a:r>
              <a:rPr lang="en-US"/>
              <a:t>Third: </a:t>
            </a:r>
            <a:r>
              <a:rPr lang="en-US" b="1"/>
              <a:t>plan for reassessment and continuity.</a:t>
            </a:r>
            <a:endParaRPr lang="en-US"/>
          </a:p>
          <a:p>
            <a:pPr>
              <a:defRPr/>
            </a:pPr>
            <a:r>
              <a:rPr lang="en-US"/>
              <a:t>Every opioid prescription should come with a clear follow-up plan. If pain or function is not improving as expected, that should trigger reassessment, support, and escalation where needed — not automatic refills, abrupt discontinuation, or patients being left without a plan.</a:t>
            </a:r>
          </a:p>
          <a:p>
            <a:pPr>
              <a:defRPr/>
            </a:pPr>
            <a:r>
              <a:rPr lang="en-US"/>
              <a:t>And fourth: </a:t>
            </a:r>
            <a:r>
              <a:rPr lang="en-US" b="1" dirty="0"/>
              <a:t>make patient education part of the prescription.</a:t>
            </a:r>
            <a:endParaRPr lang="en-US" dirty="0"/>
          </a:p>
          <a:p>
            <a:pPr>
              <a:defRPr/>
            </a:pPr>
            <a:r>
              <a:rPr lang="en-US" dirty="0"/>
              <a:t>Patients need clear, practical guidance on what to expect, how to use medication safely, when and how to taper, how to store and dispose of opioids, and who to contact if pain is not controlled. Education is not an add-on — it is harm prevention.</a:t>
            </a:r>
          </a:p>
          <a:p>
            <a:pPr>
              <a:defRPr/>
            </a:pPr>
            <a:r>
              <a:rPr lang="en-US"/>
              <a:t>Sixth: </a:t>
            </a:r>
            <a:r>
              <a:rPr lang="en-US" b="1"/>
              <a:t>support practice change through policy and training.</a:t>
            </a:r>
            <a:endParaRPr lang="en-US"/>
          </a:p>
          <a:p>
            <a:pPr>
              <a:defRPr/>
            </a:pPr>
            <a:r>
              <a:rPr lang="en-US" dirty="0"/>
              <a:t>Make responsible prescribing easier to do consistently. That means embedding the guidance into local policies, order sets, discharge workflows, and team training — so safe, patient-</a:t>
            </a:r>
            <a:r>
              <a:rPr lang="en-US" dirty="0" err="1"/>
              <a:t>centred</a:t>
            </a:r>
            <a:r>
              <a:rPr lang="en-US" dirty="0"/>
              <a:t> acute pain care becomes standard practice, not individual variation.</a:t>
            </a:r>
          </a:p>
          <a:p>
            <a:pPr marL="0" marR="0" lvl="0" indent="0" algn="l" defTabSz="914400">
              <a:lnSpc>
                <a:spcPct val="100000"/>
              </a:lnSpc>
              <a:spcBef>
                <a:spcPts val="0"/>
              </a:spcBef>
              <a:spcAft>
                <a:spcPts val="0"/>
              </a:spcAft>
              <a:buClrTx/>
              <a:buSzTx/>
              <a:buFontTx/>
              <a:buNone/>
              <a:tabLst/>
              <a:defRPr/>
            </a:pPr>
            <a:endParaRPr lang="en-US" dirty="0"/>
          </a:p>
          <a:p>
            <a:pPr>
              <a:defRPr/>
            </a:pPr>
            <a:endParaRPr lang="en-US" dirty="0"/>
          </a:p>
        </p:txBody>
      </p:sp>
      <p:sp>
        <p:nvSpPr>
          <p:cNvPr id="4" name="Slide Number Placeholder 3"/>
          <p:cNvSpPr>
            <a:spLocks noGrp="1"/>
          </p:cNvSpPr>
          <p:nvPr>
            <p:ph type="sldNum" sz="quarter" idx="5"/>
          </p:nvPr>
        </p:nvSpPr>
        <p:spPr/>
        <p:txBody>
          <a:bodyPr/>
          <a:lstStyle/>
          <a:p>
            <a:fld id="{0617CC22-9B24-451B-B215-EA5DD26BA017}" type="slidenum">
              <a:rPr lang="en-US" smtClean="0"/>
              <a:t>3</a:t>
            </a:fld>
            <a:endParaRPr lang="en-US"/>
          </a:p>
        </p:txBody>
      </p:sp>
    </p:spTree>
    <p:extLst>
      <p:ext uri="{BB962C8B-B14F-4D97-AF65-F5344CB8AC3E}">
        <p14:creationId xmlns:p14="http://schemas.microsoft.com/office/powerpoint/2010/main" val="2229990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buNone/>
            </a:pPr>
            <a:r>
              <a:rPr lang="en-US" b="1" dirty="0"/>
              <a:t> Meet Louisa / Initial Prescribing Decision</a:t>
            </a:r>
          </a:p>
          <a:p>
            <a:pPr>
              <a:buNone/>
            </a:pPr>
            <a:endParaRPr lang="en-US" b="1" dirty="0"/>
          </a:p>
          <a:p>
            <a:pPr>
              <a:buNone/>
            </a:pPr>
            <a:r>
              <a:rPr lang="en-US" b="1" dirty="0"/>
              <a:t>Say</a:t>
            </a:r>
            <a:endParaRPr lang="en-US" dirty="0"/>
          </a:p>
          <a:p>
            <a:pPr>
              <a:buFont typeface="Arial" panose="020B0604020202020204" pitchFamily="34" charset="0"/>
              <a:buChar char="•"/>
            </a:pPr>
            <a:r>
              <a:rPr lang="en-US" dirty="0"/>
              <a:t>Now that we’ve walked through the consensus recommendations, let’s apply them to a case.</a:t>
            </a:r>
          </a:p>
          <a:p>
            <a:pPr>
              <a:buFont typeface="Arial" panose="020B0604020202020204" pitchFamily="34" charset="0"/>
              <a:buChar char="•"/>
            </a:pPr>
            <a:r>
              <a:rPr lang="en-US"/>
              <a:t>Louisa</a:t>
            </a:r>
            <a:r>
              <a:rPr lang="en-US" dirty="0"/>
              <a:t> is 42, opioid-naïve, and having a laparoscopic hysterectomy with moderate recovery expected. </a:t>
            </a:r>
          </a:p>
          <a:p>
            <a:pPr>
              <a:buFont typeface="Arial" panose="020B0604020202020204" pitchFamily="34" charset="0"/>
              <a:buChar char="•"/>
            </a:pPr>
            <a:r>
              <a:rPr lang="en-US" dirty="0"/>
              <a:t>Before we know anything else, pause and notice what you would normally prescribe at discharge. </a:t>
            </a:r>
          </a:p>
          <a:p>
            <a:pPr>
              <a:buFont typeface="Arial" panose="020B0604020202020204" pitchFamily="34" charset="0"/>
              <a:buChar char="•"/>
            </a:pPr>
            <a:r>
              <a:rPr lang="en-US" dirty="0"/>
              <a:t>This case starts with habit on purpose — many discharge prescriptions are shaped by routine, procedure type, or local norms. </a:t>
            </a:r>
          </a:p>
          <a:p>
            <a:pPr>
              <a:buNone/>
            </a:pPr>
            <a:endParaRPr lang="en-US" b="1" dirty="0"/>
          </a:p>
          <a:p>
            <a:pPr>
              <a:buNone/>
            </a:pPr>
            <a:r>
              <a:rPr lang="en-US" b="1" dirty="0"/>
              <a:t>Ask</a:t>
            </a:r>
            <a:endParaRPr lang="en-US" dirty="0"/>
          </a:p>
          <a:p>
            <a:pPr>
              <a:buFont typeface="Arial" panose="020B0604020202020204" pitchFamily="34" charset="0"/>
              <a:buChar char="•"/>
            </a:pPr>
            <a:r>
              <a:rPr lang="en-US" dirty="0"/>
              <a:t>What would you normally plan to prescribe at discharge? </a:t>
            </a:r>
          </a:p>
          <a:p>
            <a:pPr>
              <a:buNone/>
            </a:pPr>
            <a:endParaRPr lang="en-US" b="1" dirty="0"/>
          </a:p>
          <a:p>
            <a:pPr>
              <a:buNone/>
            </a:pPr>
            <a:r>
              <a:rPr lang="en-US" b="1" dirty="0"/>
              <a:t>Land</a:t>
            </a:r>
            <a:endParaRPr lang="en-US" dirty="0"/>
          </a:p>
          <a:p>
            <a:pPr>
              <a:buFont typeface="Arial" panose="020B0604020202020204" pitchFamily="34" charset="0"/>
              <a:buChar char="•"/>
            </a:pPr>
            <a:r>
              <a:rPr lang="en-US" dirty="0"/>
              <a:t>There is no single “normal” postoperative prescription. </a:t>
            </a:r>
          </a:p>
          <a:p>
            <a:pPr>
              <a:buFont typeface="Arial" panose="020B0604020202020204" pitchFamily="34" charset="0"/>
              <a:buChar char="•"/>
            </a:pPr>
            <a:r>
              <a:rPr lang="en-US" dirty="0"/>
              <a:t>Discharge prescribing should be informed by more than the procedure. </a:t>
            </a:r>
          </a:p>
          <a:p>
            <a:pPr>
              <a:buFont typeface="Arial" panose="020B0604020202020204" pitchFamily="34" charset="0"/>
              <a:buChar char="•"/>
            </a:pPr>
            <a:r>
              <a:rPr lang="en-US" dirty="0"/>
              <a:t>Key factors include pre-op risk, perioperative pain management, inpatient opioid use, and anticipated recovery.</a:t>
            </a:r>
          </a:p>
          <a:p>
            <a:pPr>
              <a:buFont typeface="Arial" panose="020B0604020202020204" pitchFamily="34" charset="0"/>
              <a:buChar char="•"/>
            </a:pPr>
            <a:endParaRPr lang="en-US" dirty="0"/>
          </a:p>
          <a:p>
            <a:pPr>
              <a:buNone/>
            </a:pPr>
            <a:r>
              <a:rPr lang="en-US" b="1" dirty="0"/>
              <a:t>Extra — scientific evidence</a:t>
            </a:r>
            <a:endParaRPr lang="en-US" dirty="0"/>
          </a:p>
          <a:p>
            <a:pPr>
              <a:buFont typeface="Arial" panose="020B0604020202020204" pitchFamily="34" charset="0"/>
              <a:buChar char="•"/>
            </a:pPr>
            <a:r>
              <a:rPr lang="en-US" dirty="0"/>
              <a:t>Postoperative opioid prescribing varies widely, even for similar procedures. (Chen et al., 2018) </a:t>
            </a:r>
          </a:p>
          <a:p>
            <a:pPr>
              <a:buFont typeface="Arial" panose="020B0604020202020204" pitchFamily="34" charset="0"/>
              <a:buChar char="•"/>
            </a:pPr>
            <a:r>
              <a:rPr lang="en-US" dirty="0"/>
              <a:t>Procedure type alone does not capture patient-specific risk or recovery needs. (Brat et al., 2018; Sun et al., 2016) </a:t>
            </a:r>
          </a:p>
          <a:p>
            <a:pPr>
              <a:buFont typeface="Arial" panose="020B0604020202020204" pitchFamily="34" charset="0"/>
              <a:buChar char="•"/>
            </a:pPr>
            <a:r>
              <a:rPr lang="en-US" dirty="0"/>
              <a:t>Inpatient opioid use before discharge can help guide discharge quantity. (Chen et al., 2018; Hill et al., 2017) </a:t>
            </a:r>
          </a:p>
          <a:p>
            <a:pPr>
              <a:buFont typeface="Arial" panose="020B0604020202020204" pitchFamily="34" charset="0"/>
              <a:buChar char="•"/>
            </a:pPr>
            <a:r>
              <a:rPr lang="en-US" dirty="0"/>
              <a:t>Patients who use no opioids before discharge may still receive opioids, suggesting overprescribing. (Chen et al., 2018) </a:t>
            </a:r>
          </a:p>
          <a:p>
            <a:pPr>
              <a:buFont typeface="Arial" panose="020B0604020202020204" pitchFamily="34" charset="0"/>
              <a:buChar char="•"/>
            </a:pPr>
            <a:r>
              <a:rPr lang="en-US" dirty="0"/>
              <a:t>Postoperative prescriptions are not always tailored to patient risk factors such as age. (Ladha et al., 2020) </a:t>
            </a:r>
          </a:p>
          <a:p>
            <a:pPr>
              <a:buFont typeface="Arial" panose="020B0604020202020204" pitchFamily="34" charset="0"/>
              <a:buChar char="•"/>
            </a:pPr>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buNone/>
            </a:pPr>
            <a:r>
              <a:rPr lang="en-US" b="1" dirty="0"/>
              <a:t> Pause Before Prescribing / Risk Changes Planning</a:t>
            </a:r>
          </a:p>
          <a:p>
            <a:pPr>
              <a:buNone/>
            </a:pPr>
            <a:endParaRPr lang="en-US" b="1" dirty="0"/>
          </a:p>
          <a:p>
            <a:pPr>
              <a:buNone/>
            </a:pPr>
            <a:r>
              <a:rPr lang="en-US" b="1" dirty="0"/>
              <a:t>Say</a:t>
            </a:r>
            <a:endParaRPr lang="en-US" dirty="0"/>
          </a:p>
          <a:p>
            <a:pPr>
              <a:buFont typeface="Arial" panose="020B0604020202020204" pitchFamily="34" charset="0"/>
              <a:buChar char="•"/>
            </a:pPr>
            <a:r>
              <a:rPr lang="en-US" dirty="0"/>
              <a:t>Louisa disclosed significant preoperative anxiety, which may increase her risk for higher pain needs, prolonged pain, and persistent opioid use. </a:t>
            </a:r>
          </a:p>
          <a:p>
            <a:pPr>
              <a:buFont typeface="Arial" panose="020B0604020202020204" pitchFamily="34" charset="0"/>
              <a:buChar char="•"/>
            </a:pPr>
            <a:r>
              <a:rPr lang="en-US" dirty="0"/>
              <a:t>This does </a:t>
            </a:r>
            <a:r>
              <a:rPr lang="en-US" b="1" dirty="0"/>
              <a:t>not</a:t>
            </a:r>
            <a:r>
              <a:rPr lang="en-US" dirty="0"/>
              <a:t> mean less pain treatment. It means more deliberate planning. </a:t>
            </a:r>
          </a:p>
          <a:p>
            <a:pPr>
              <a:buFont typeface="Arial" panose="020B0604020202020204" pitchFamily="34" charset="0"/>
              <a:buChar char="•"/>
            </a:pPr>
            <a:r>
              <a:rPr lang="en-US" dirty="0"/>
              <a:t>For Louisa, that could mean: pre-op pain consultation if available, a tailored opioid-sparing plan, clear education and coping strategies, attention to inpatient opioid use, and planned follow-up after discharge. </a:t>
            </a:r>
          </a:p>
          <a:p>
            <a:pPr>
              <a:buNone/>
            </a:pPr>
            <a:endParaRPr lang="en-US" b="1" dirty="0"/>
          </a:p>
          <a:p>
            <a:pPr>
              <a:buNone/>
            </a:pPr>
            <a:r>
              <a:rPr lang="en-US" b="1" dirty="0"/>
              <a:t>Ask</a:t>
            </a:r>
            <a:endParaRPr lang="en-US" dirty="0"/>
          </a:p>
          <a:p>
            <a:pPr>
              <a:buFont typeface="Arial" panose="020B0604020202020204" pitchFamily="34" charset="0"/>
              <a:buChar char="•"/>
            </a:pPr>
            <a:r>
              <a:rPr lang="en-US" dirty="0"/>
              <a:t>What changes in the plan — and what stays the same? </a:t>
            </a:r>
          </a:p>
          <a:p>
            <a:pPr>
              <a:buNone/>
            </a:pPr>
            <a:endParaRPr lang="en-US" b="1" dirty="0"/>
          </a:p>
          <a:p>
            <a:pPr>
              <a:buNone/>
            </a:pPr>
            <a:r>
              <a:rPr lang="en-US" b="1" dirty="0"/>
              <a:t>Land</a:t>
            </a:r>
            <a:endParaRPr lang="en-US" dirty="0"/>
          </a:p>
          <a:p>
            <a:pPr>
              <a:buFont typeface="Arial" panose="020B0604020202020204" pitchFamily="34" charset="0"/>
              <a:buChar char="•"/>
            </a:pPr>
            <a:r>
              <a:rPr lang="en-US" dirty="0"/>
              <a:t>Risk changes planning, not access. </a:t>
            </a:r>
          </a:p>
          <a:p>
            <a:pPr>
              <a:buFont typeface="Arial" panose="020B0604020202020204" pitchFamily="34" charset="0"/>
              <a:buChar char="•"/>
            </a:pPr>
            <a:r>
              <a:rPr lang="en-US" dirty="0"/>
              <a:t>Higher risk should trigger </a:t>
            </a:r>
            <a:r>
              <a:rPr lang="en-US" b="1" dirty="0"/>
              <a:t>more structure</a:t>
            </a:r>
            <a:r>
              <a:rPr lang="en-US" dirty="0"/>
              <a:t>, not less care. </a:t>
            </a:r>
          </a:p>
          <a:p>
            <a:pPr>
              <a:buFont typeface="Arial" panose="020B0604020202020204" pitchFamily="34" charset="0"/>
              <a:buChar char="•"/>
            </a:pPr>
            <a:r>
              <a:rPr lang="en-US" dirty="0"/>
              <a:t>The practical response is: plan earlier, educate clearly, reassess before discharge, prescribe based on actual need, and arrange follow-up. </a:t>
            </a:r>
          </a:p>
          <a:p>
            <a:pPr>
              <a:buNone/>
            </a:pPr>
            <a:endParaRPr lang="en-US" b="1" dirty="0"/>
          </a:p>
          <a:p>
            <a:pPr>
              <a:buNone/>
            </a:pPr>
            <a:r>
              <a:rPr lang="en-US" b="1" dirty="0"/>
              <a:t>Extra — scientific evidence</a:t>
            </a:r>
          </a:p>
          <a:p>
            <a:pPr marL="171450" indent="-171450">
              <a:buFont typeface="Arial" panose="020B0604020202020204" pitchFamily="34" charset="0"/>
              <a:buChar char="•"/>
            </a:pPr>
            <a:r>
              <a:rPr lang="en-US" dirty="0"/>
              <a:t>Preoperative anxiety is associated with higher postoperative analgesic requirements. (</a:t>
            </a:r>
            <a:r>
              <a:rPr lang="en-US"/>
              <a:t>Shebl</a:t>
            </a:r>
            <a:r>
              <a:rPr lang="en-US" dirty="0"/>
              <a:t> et al., 2025) </a:t>
            </a:r>
          </a:p>
          <a:p>
            <a:pPr marL="171450" indent="-171450">
              <a:buFont typeface="Arial" panose="020B0604020202020204" pitchFamily="34" charset="0"/>
              <a:buChar char="•"/>
            </a:pPr>
            <a:r>
              <a:rPr lang="en-US" dirty="0"/>
              <a:t>Higher preoperative anxiety is associated with increased risk of chronic postsurgical pain at 3+ months. (Bakker-Bons et al., 2025; Theunissen et al., 2012) </a:t>
            </a:r>
          </a:p>
          <a:p>
            <a:pPr marL="171450" indent="-171450">
              <a:buFont typeface="Arial" panose="020B0604020202020204" pitchFamily="34" charset="0"/>
              <a:buChar char="•"/>
            </a:pPr>
            <a:r>
              <a:rPr lang="en-US" dirty="0"/>
              <a:t>In opioid-naïve adults, anxiety is associated with increased odds of new persistent opioid use after surgery. (Brummett et al., 2017; Gong et al., 2024; Lee et al., 2026) </a:t>
            </a:r>
          </a:p>
          <a:p>
            <a:pPr marL="171450" indent="-171450">
              <a:buFont typeface="Arial" panose="020B0604020202020204" pitchFamily="34" charset="0"/>
              <a:buChar char="•"/>
            </a:pPr>
            <a:r>
              <a:rPr lang="en-US" dirty="0"/>
              <a:t>Anxiety should be treated as a risk marker that prompts planning, education, reassessment, and follow-up — not as a reason to withhold pain treatment. (Bakker-Bons et al., 2025; Chou et al., 2016)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buNone/>
            </a:pPr>
            <a:r>
              <a:rPr lang="en-US" b="1"/>
              <a:t>Education Begins Before Surgery / Function and Recovery</a:t>
            </a:r>
          </a:p>
          <a:p>
            <a:pPr>
              <a:buNone/>
            </a:pPr>
            <a:endParaRPr lang="en-US" b="1" dirty="0"/>
          </a:p>
          <a:p>
            <a:pPr>
              <a:buNone/>
            </a:pPr>
            <a:r>
              <a:rPr lang="en-US" b="1" dirty="0"/>
              <a:t>Say</a:t>
            </a:r>
            <a:endParaRPr lang="en-US" dirty="0"/>
          </a:p>
          <a:p>
            <a:pPr>
              <a:buFont typeface="Arial" panose="020B0604020202020204" pitchFamily="34" charset="0"/>
              <a:buChar char="•"/>
            </a:pPr>
            <a:r>
              <a:rPr lang="en-US" dirty="0"/>
              <a:t>Preoperative education matters because it shapes expectations before discharge. </a:t>
            </a:r>
          </a:p>
          <a:p>
            <a:pPr>
              <a:buFont typeface="Arial" panose="020B0604020202020204" pitchFamily="34" charset="0"/>
              <a:buChar char="•"/>
            </a:pPr>
            <a:r>
              <a:rPr lang="en-US" dirty="0"/>
              <a:t>The goal after surgery is usually not zero pain. The goal is pain controlled enough to support recovery. </a:t>
            </a:r>
          </a:p>
          <a:p>
            <a:pPr>
              <a:buFont typeface="Arial" panose="020B0604020202020204" pitchFamily="34" charset="0"/>
              <a:buChar char="•"/>
            </a:pPr>
            <a:r>
              <a:rPr lang="en-US" dirty="0"/>
              <a:t>The QR codes connect patients and providers to resources that can support this education before and after surgery. </a:t>
            </a:r>
          </a:p>
          <a:p>
            <a:pPr>
              <a:buNone/>
            </a:pPr>
            <a:endParaRPr lang="en-US" b="1" dirty="0"/>
          </a:p>
          <a:p>
            <a:pPr>
              <a:buNone/>
            </a:pPr>
            <a:r>
              <a:rPr lang="en-US" b="1" dirty="0"/>
              <a:t>Ask</a:t>
            </a:r>
            <a:endParaRPr lang="en-US" dirty="0"/>
          </a:p>
          <a:p>
            <a:pPr>
              <a:buFont typeface="Arial" panose="020B0604020202020204" pitchFamily="34" charset="0"/>
              <a:buChar char="•"/>
            </a:pPr>
            <a:r>
              <a:rPr lang="en-US" dirty="0"/>
              <a:t>In your setting, when does this education happen — and who delivers it? </a:t>
            </a:r>
          </a:p>
          <a:p>
            <a:pPr>
              <a:buNone/>
            </a:pPr>
            <a:endParaRPr lang="en-US" b="1" dirty="0"/>
          </a:p>
          <a:p>
            <a:pPr>
              <a:buNone/>
            </a:pPr>
            <a:r>
              <a:rPr lang="en-US" b="1" dirty="0"/>
              <a:t>Land</a:t>
            </a:r>
            <a:endParaRPr lang="en-US" dirty="0"/>
          </a:p>
          <a:p>
            <a:pPr>
              <a:buFont typeface="Arial" panose="020B0604020202020204" pitchFamily="34" charset="0"/>
              <a:buChar char="•"/>
            </a:pPr>
            <a:r>
              <a:rPr lang="en-US" dirty="0"/>
              <a:t>Some pain is expected. </a:t>
            </a:r>
          </a:p>
          <a:p>
            <a:pPr>
              <a:buFont typeface="Arial" panose="020B0604020202020204" pitchFamily="34" charset="0"/>
              <a:buChar char="•"/>
            </a:pPr>
            <a:r>
              <a:rPr lang="en-US" dirty="0"/>
              <a:t>Function matters more than a pain score alone. </a:t>
            </a:r>
          </a:p>
          <a:p>
            <a:pPr>
              <a:buFont typeface="Arial" panose="020B0604020202020204" pitchFamily="34" charset="0"/>
              <a:buChar char="•"/>
            </a:pPr>
            <a:r>
              <a:rPr lang="en-US" dirty="0"/>
              <a:t>Opioids are not the </a:t>
            </a:r>
            <a:r>
              <a:rPr lang="en-US" dirty="0" err="1"/>
              <a:t>centre</a:t>
            </a:r>
            <a:r>
              <a:rPr lang="en-US" dirty="0"/>
              <a:t> of recovery. </a:t>
            </a:r>
          </a:p>
          <a:p>
            <a:pPr>
              <a:buFont typeface="Arial" panose="020B0604020202020204" pitchFamily="34" charset="0"/>
              <a:buChar char="•"/>
            </a:pPr>
            <a:r>
              <a:rPr lang="en-US" dirty="0"/>
              <a:t>Education needs a clear </a:t>
            </a:r>
            <a:r>
              <a:rPr lang="en-US" b="1" dirty="0"/>
              <a:t>when, who, and what</a:t>
            </a:r>
            <a:r>
              <a:rPr lang="en-US" dirty="0"/>
              <a:t>. </a:t>
            </a:r>
          </a:p>
          <a:p>
            <a:pPr>
              <a:buFont typeface="Arial" panose="020B0604020202020204" pitchFamily="34" charset="0"/>
              <a:buChar char="•"/>
            </a:pPr>
            <a:endParaRPr lang="en-US" dirty="0"/>
          </a:p>
          <a:p>
            <a:pPr>
              <a:buNone/>
            </a:pPr>
            <a:r>
              <a:rPr lang="en-US" b="1" dirty="0"/>
              <a:t>Extra — scientific evidence</a:t>
            </a:r>
            <a:endParaRPr lang="en-US" dirty="0"/>
          </a:p>
          <a:p>
            <a:pPr>
              <a:buFont typeface="Arial" panose="020B0604020202020204" pitchFamily="34" charset="0"/>
              <a:buChar char="•"/>
            </a:pPr>
            <a:r>
              <a:rPr lang="en-US" dirty="0"/>
              <a:t>Preoperative education can reduce anxiety and improve preparedness for recovery. (Lee et al., 2018; Ronco et al., 2012) </a:t>
            </a:r>
          </a:p>
          <a:p>
            <a:pPr>
              <a:buFont typeface="Arial" panose="020B0604020202020204" pitchFamily="34" charset="0"/>
              <a:buChar char="•"/>
            </a:pPr>
            <a:r>
              <a:rPr lang="en-US" dirty="0"/>
              <a:t>Setting expectations can reduce distress when expected postoperative pain occurs. (Chou et al., 2016; Lee et al., 2018) </a:t>
            </a:r>
          </a:p>
          <a:p>
            <a:pPr>
              <a:buFont typeface="Arial" panose="020B0604020202020204" pitchFamily="34" charset="0"/>
              <a:buChar char="•"/>
            </a:pPr>
            <a:r>
              <a:rPr lang="en-US" dirty="0"/>
              <a:t>Multimodal analgesia reduces reliance on opioids by combining non-opioid medications and non-pharmacologic strategies. (Chou et al., 2016; Wick et al., 2017) </a:t>
            </a:r>
          </a:p>
          <a:p>
            <a:pPr>
              <a:buFont typeface="Arial" panose="020B0604020202020204" pitchFamily="34" charset="0"/>
              <a:buChar char="•"/>
            </a:pPr>
            <a:r>
              <a:rPr lang="en-US" dirty="0"/>
              <a:t>Functional recovery is often more meaningful than pain intensity alone. (Chou et al., 2016; Myles et al., 2016) </a:t>
            </a:r>
          </a:p>
          <a:p>
            <a:pPr>
              <a:buFont typeface="Arial" panose="020B0604020202020204" pitchFamily="34" charset="0"/>
              <a:buChar char="•"/>
            </a:pPr>
            <a:r>
              <a:rPr lang="en-US" dirty="0"/>
              <a:t>Education should include safe opioid use, tapering, storage, and disposal. (Bicket et al., 2017; Clarke et al., 2020)</a:t>
            </a:r>
          </a:p>
          <a:p>
            <a:pPr>
              <a:buFont typeface="Arial" panose="020B0604020202020204" pitchFamily="34" charset="0"/>
              <a:buChar char="•"/>
            </a:pP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buNone/>
            </a:pPr>
            <a:r>
              <a:rPr lang="en-US" b="1" dirty="0"/>
              <a:t> 0–30 Tablets Is a Ceiling, Not a Standard</a:t>
            </a:r>
          </a:p>
          <a:p>
            <a:pPr>
              <a:buNone/>
            </a:pPr>
            <a:endParaRPr lang="en-US" b="1" dirty="0"/>
          </a:p>
          <a:p>
            <a:pPr>
              <a:buNone/>
            </a:pPr>
            <a:r>
              <a:rPr lang="en-US" b="1" dirty="0"/>
              <a:t>Say</a:t>
            </a:r>
            <a:endParaRPr lang="en-US" dirty="0"/>
          </a:p>
          <a:p>
            <a:pPr>
              <a:buFont typeface="Arial" panose="020B0604020202020204" pitchFamily="34" charset="0"/>
              <a:buChar char="•"/>
            </a:pPr>
            <a:r>
              <a:rPr lang="en-US" dirty="0"/>
              <a:t>This slide reframes opioid quantity guidance: 30 tablets may be an upper limit for some moderate recovery procedures, but it is not the default. </a:t>
            </a:r>
          </a:p>
          <a:p>
            <a:pPr>
              <a:buFont typeface="Arial" panose="020B0604020202020204" pitchFamily="34" charset="0"/>
              <a:buChar char="•"/>
            </a:pPr>
            <a:r>
              <a:rPr lang="en-US" dirty="0"/>
              <a:t>Quantity should be based on actual clinical information: inpatient opioid use, anticipated recovery, functional needs, and breakthrough pain. </a:t>
            </a:r>
          </a:p>
          <a:p>
            <a:pPr>
              <a:buFont typeface="Arial" panose="020B0604020202020204" pitchFamily="34" charset="0"/>
              <a:buChar char="•"/>
            </a:pPr>
            <a:r>
              <a:rPr lang="en-US" dirty="0"/>
              <a:t>If opioids are needed, use short-acting opioids at the lowest effective dose, for the shortest duration. </a:t>
            </a:r>
          </a:p>
          <a:p>
            <a:pPr>
              <a:buNone/>
            </a:pPr>
            <a:endParaRPr lang="en-US" b="1" dirty="0"/>
          </a:p>
          <a:p>
            <a:pPr>
              <a:buNone/>
            </a:pPr>
            <a:r>
              <a:rPr lang="en-US" b="1" dirty="0"/>
              <a:t>Ask</a:t>
            </a:r>
            <a:endParaRPr lang="en-US" dirty="0"/>
          </a:p>
          <a:p>
            <a:pPr>
              <a:buFont typeface="Arial" panose="020B0604020202020204" pitchFamily="34" charset="0"/>
              <a:buChar char="•"/>
            </a:pPr>
            <a:r>
              <a:rPr lang="en-US" dirty="0"/>
              <a:t>What information would justify prescribing closer to the ceiling? </a:t>
            </a:r>
          </a:p>
          <a:p>
            <a:pPr>
              <a:buNone/>
            </a:pPr>
            <a:endParaRPr lang="en-US" b="1" dirty="0"/>
          </a:p>
          <a:p>
            <a:pPr>
              <a:buNone/>
            </a:pPr>
            <a:r>
              <a:rPr lang="en-US" b="1" dirty="0"/>
              <a:t>Land</a:t>
            </a:r>
            <a:endParaRPr lang="en-US" dirty="0"/>
          </a:p>
          <a:p>
            <a:pPr>
              <a:buFont typeface="Arial" panose="020B0604020202020204" pitchFamily="34" charset="0"/>
              <a:buChar char="•"/>
            </a:pPr>
            <a:r>
              <a:rPr lang="en-US" dirty="0"/>
              <a:t>Upper limit does not mean default. </a:t>
            </a:r>
          </a:p>
          <a:p>
            <a:pPr>
              <a:buFont typeface="Arial" panose="020B0604020202020204" pitchFamily="34" charset="0"/>
              <a:buChar char="•"/>
            </a:pPr>
            <a:r>
              <a:rPr lang="en-US" dirty="0"/>
              <a:t>Prescribing should follow the anticipated recovery trajectory. </a:t>
            </a:r>
          </a:p>
          <a:p>
            <a:pPr>
              <a:buFont typeface="Arial" panose="020B0604020202020204" pitchFamily="34" charset="0"/>
              <a:buChar char="•"/>
            </a:pPr>
            <a:r>
              <a:rPr lang="en-US" dirty="0"/>
              <a:t>Uncertainty and unclear follow-up often drive overprescribing. </a:t>
            </a:r>
          </a:p>
          <a:p>
            <a:pPr>
              <a:buFont typeface="Arial" panose="020B0604020202020204" pitchFamily="34" charset="0"/>
              <a:buChar char="•"/>
            </a:pPr>
            <a:r>
              <a:rPr lang="en-US" dirty="0"/>
              <a:t>Opioid prescriptions should be written at discharge, when actual need is clearer.</a:t>
            </a:r>
          </a:p>
          <a:p>
            <a:pPr>
              <a:buFont typeface="Arial" panose="020B0604020202020204" pitchFamily="34" charset="0"/>
              <a:buChar char="•"/>
            </a:pPr>
            <a:endParaRPr lang="en-US" dirty="0"/>
          </a:p>
          <a:p>
            <a:pPr>
              <a:buNone/>
            </a:pPr>
            <a:r>
              <a:rPr lang="en-US" b="1" dirty="0"/>
              <a:t>Extra — scientific evidence</a:t>
            </a:r>
            <a:endParaRPr lang="en-US" dirty="0"/>
          </a:p>
          <a:p>
            <a:pPr>
              <a:buFont typeface="Arial" panose="020B0604020202020204" pitchFamily="34" charset="0"/>
              <a:buChar char="•"/>
            </a:pPr>
            <a:r>
              <a:rPr lang="en-US" dirty="0"/>
              <a:t>Many patients use fewer opioids than prescribed after surgery, leaving unused tablets in the home. (Bicket et al., 2017; Schirle et al., 2020) </a:t>
            </a:r>
          </a:p>
          <a:p>
            <a:pPr>
              <a:buFont typeface="Arial" panose="020B0604020202020204" pitchFamily="34" charset="0"/>
              <a:buChar char="•"/>
            </a:pPr>
            <a:r>
              <a:rPr lang="en-US" dirty="0"/>
              <a:t>Unused opioids increase risk for diversion, misuse, and accidental exposure when not stored or disposed of safely. (Bicket et al., 2017; Schirle et al., 2020) </a:t>
            </a:r>
          </a:p>
          <a:p>
            <a:pPr>
              <a:buFont typeface="Arial" panose="020B0604020202020204" pitchFamily="34" charset="0"/>
              <a:buChar char="•"/>
            </a:pPr>
            <a:r>
              <a:rPr lang="en-US" dirty="0"/>
              <a:t>Procedure-specific prescribing guidance can reduce opioid prescribing without worsening pain or satisfaction. (Howard et al., 2018; Michigan OPEN, 2025) </a:t>
            </a:r>
          </a:p>
          <a:p>
            <a:pPr>
              <a:buFont typeface="Arial" panose="020B0604020202020204" pitchFamily="34" charset="0"/>
              <a:buChar char="•"/>
            </a:pPr>
            <a:r>
              <a:rPr lang="en-US" dirty="0"/>
              <a:t>Larger initial opioid prescriptions are associated with greater opioid consumption after surgery. (Howard et al., 2019) </a:t>
            </a:r>
          </a:p>
          <a:p>
            <a:pPr>
              <a:buFont typeface="Arial" panose="020B0604020202020204" pitchFamily="34" charset="0"/>
              <a:buChar char="•"/>
            </a:pPr>
            <a:r>
              <a:rPr lang="en-US" dirty="0"/>
              <a:t>Longer initial opioid exposure is associated with higher risk of persistent use or misuse among opioid-naïve patients. (Brat et al., 2018; Sun et al., 2016) </a:t>
            </a:r>
          </a:p>
          <a:p>
            <a:pPr>
              <a:buFont typeface="Arial" panose="020B0604020202020204" pitchFamily="34" charset="0"/>
              <a:buChar char="•"/>
            </a:pPr>
            <a:r>
              <a:rPr lang="en-US" dirty="0"/>
              <a:t>Inpatient opioid use before discharge can help estimate post-discharge opioid need. (Hill et al., 2017; Thiels et al., 2018) </a:t>
            </a:r>
          </a:p>
          <a:p>
            <a:pPr>
              <a:buFont typeface="Arial" panose="020B0604020202020204" pitchFamily="34" charset="0"/>
              <a:buChar char="•"/>
            </a:pPr>
            <a:r>
              <a:rPr lang="en-US" dirty="0"/>
              <a:t>Codeine has variable metabolism and less predictable analgesic and safety effects. (Crews et al., 2014) </a:t>
            </a:r>
          </a:p>
          <a:p>
            <a:pPr>
              <a:buFont typeface="Arial" panose="020B0604020202020204" pitchFamily="34" charset="0"/>
              <a:buChar char="•"/>
            </a:pPr>
            <a:r>
              <a:rPr lang="en-US" dirty="0"/>
              <a:t>Immediate-release opioids are preferred for acute pain; extended-release/long-acting opioids should generally be avoided. (Centers for Disease Control and Prevention [CDC], 2022) </a:t>
            </a:r>
          </a:p>
          <a:p>
            <a:pPr>
              <a:buFont typeface="Arial" panose="020B0604020202020204" pitchFamily="34" charset="0"/>
              <a:buChar char="•"/>
            </a:pPr>
            <a:r>
              <a:rPr lang="en-US" dirty="0"/>
              <a:t>Combination opioid–acetaminophen products can make acetaminophen exposure harder to track. (Health Canada, 2018, 2025) </a:t>
            </a:r>
          </a:p>
          <a:p>
            <a:pPr>
              <a:buFont typeface="Arial" panose="020B0604020202020204" pitchFamily="34" charset="0"/>
              <a:buChar char="•"/>
            </a:pPr>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buNone/>
            </a:pPr>
            <a:r>
              <a:rPr lang="en-US" b="1"/>
              <a:t>Not Feeling Better / Reassess, Rule Out, Refer</a:t>
            </a:r>
          </a:p>
          <a:p>
            <a:pPr>
              <a:buNone/>
            </a:pPr>
            <a:endParaRPr lang="en-US" b="1" dirty="0"/>
          </a:p>
          <a:p>
            <a:pPr>
              <a:buNone/>
            </a:pPr>
            <a:r>
              <a:rPr lang="en-US" b="1" dirty="0"/>
              <a:t>Say</a:t>
            </a:r>
            <a:endParaRPr lang="en-US" dirty="0"/>
          </a:p>
          <a:p>
            <a:pPr>
              <a:buFont typeface="Arial" panose="020B0604020202020204" pitchFamily="34" charset="0"/>
              <a:buChar char="•"/>
            </a:pPr>
            <a:r>
              <a:rPr lang="en-US" dirty="0"/>
              <a:t>Recovery does not always progress as expected. </a:t>
            </a:r>
          </a:p>
          <a:p>
            <a:pPr>
              <a:buFont typeface="Arial" panose="020B0604020202020204" pitchFamily="34" charset="0"/>
              <a:buChar char="•"/>
            </a:pPr>
            <a:r>
              <a:rPr lang="en-US" dirty="0"/>
              <a:t>Persistent pain should trigger reassessment, not an automatic refill. </a:t>
            </a:r>
          </a:p>
          <a:p>
            <a:pPr>
              <a:buFont typeface="Arial" panose="020B0604020202020204" pitchFamily="34" charset="0"/>
              <a:buChar char="•"/>
            </a:pPr>
            <a:r>
              <a:rPr lang="en-US" dirty="0"/>
              <a:t>Reassess pain, function, opioid use, and recovery trajectory; rule out complications; refer when needed. </a:t>
            </a:r>
          </a:p>
          <a:p>
            <a:pPr>
              <a:buNone/>
            </a:pPr>
            <a:endParaRPr lang="en-US" b="1" dirty="0"/>
          </a:p>
          <a:p>
            <a:pPr>
              <a:buNone/>
            </a:pPr>
            <a:r>
              <a:rPr lang="en-US" b="1" dirty="0"/>
              <a:t>Ask</a:t>
            </a:r>
            <a:endParaRPr lang="en-US" dirty="0"/>
          </a:p>
          <a:p>
            <a:pPr>
              <a:buFont typeface="Arial" panose="020B0604020202020204" pitchFamily="34" charset="0"/>
              <a:buChar char="•"/>
            </a:pPr>
            <a:r>
              <a:rPr lang="en-US" dirty="0"/>
              <a:t>Who reassesses this patient in your setting? </a:t>
            </a:r>
          </a:p>
          <a:p>
            <a:pPr>
              <a:buNone/>
            </a:pPr>
            <a:endParaRPr lang="en-US" b="1" dirty="0"/>
          </a:p>
          <a:p>
            <a:pPr>
              <a:buNone/>
            </a:pPr>
            <a:r>
              <a:rPr lang="en-US" b="1" dirty="0"/>
              <a:t>Land</a:t>
            </a:r>
            <a:endParaRPr lang="en-US" dirty="0"/>
          </a:p>
          <a:p>
            <a:pPr>
              <a:buFont typeface="Arial" panose="020B0604020202020204" pitchFamily="34" charset="0"/>
              <a:buChar char="•"/>
            </a:pPr>
            <a:r>
              <a:rPr lang="en-US" dirty="0"/>
              <a:t>Reassessment interrupts reflexive prescribing. </a:t>
            </a:r>
          </a:p>
          <a:p>
            <a:pPr>
              <a:buFont typeface="Arial" panose="020B0604020202020204" pitchFamily="34" charset="0"/>
              <a:buChar char="•"/>
            </a:pPr>
            <a:r>
              <a:rPr lang="en-US" dirty="0"/>
              <a:t>Function matters as much as pain score. </a:t>
            </a:r>
          </a:p>
          <a:p>
            <a:pPr>
              <a:buFont typeface="Arial" panose="020B0604020202020204" pitchFamily="34" charset="0"/>
              <a:buChar char="•"/>
            </a:pPr>
            <a:r>
              <a:rPr lang="en-US" dirty="0"/>
              <a:t>Some situations require escalation of care, not escalation of opioids. </a:t>
            </a:r>
          </a:p>
          <a:p>
            <a:pPr>
              <a:buFont typeface="Arial" panose="020B0604020202020204" pitchFamily="34" charset="0"/>
              <a:buChar char="•"/>
            </a:pPr>
            <a:r>
              <a:rPr lang="en-US" dirty="0"/>
              <a:t>Monitoring matters after discharge. </a:t>
            </a:r>
          </a:p>
          <a:p>
            <a:pPr>
              <a:buNone/>
            </a:pPr>
            <a:endParaRPr lang="en-US" b="1" dirty="0"/>
          </a:p>
          <a:p>
            <a:pPr>
              <a:buNone/>
            </a:pPr>
            <a:r>
              <a:rPr lang="en-US" b="1" dirty="0"/>
              <a:t>Extra — scientific evidence</a:t>
            </a:r>
            <a:endParaRPr lang="en-US" dirty="0"/>
          </a:p>
          <a:p>
            <a:pPr>
              <a:buFont typeface="Arial" panose="020B0604020202020204" pitchFamily="34" charset="0"/>
              <a:buChar char="•"/>
            </a:pPr>
            <a:r>
              <a:rPr lang="en-US" dirty="0"/>
              <a:t>Poorly controlled acute postoperative pain can increase risk for chronic postsurgical pain and functional impairment. (Chou et al., 2016; Katz &amp; Seltzer, 2009) </a:t>
            </a:r>
          </a:p>
          <a:p>
            <a:pPr>
              <a:buFont typeface="Arial" panose="020B0604020202020204" pitchFamily="34" charset="0"/>
              <a:buChar char="•"/>
            </a:pPr>
            <a:r>
              <a:rPr lang="en-US" dirty="0"/>
              <a:t>New persistent opioid use occurs in opioid-naïve surgical patients and is linked to patient, surgical, and prescribing factors. (Brat et al., 2018; Gong et al., 2024; Sun et al., 2016) </a:t>
            </a:r>
          </a:p>
          <a:p>
            <a:pPr>
              <a:buFont typeface="Arial" panose="020B0604020202020204" pitchFamily="34" charset="0"/>
              <a:buChar char="•"/>
            </a:pPr>
            <a:r>
              <a:rPr lang="en-US" dirty="0"/>
              <a:t>Larger postoperative opioid prescriptions are associated with higher odds of new persistent opioid use. (Brummett et al., 2022) </a:t>
            </a:r>
          </a:p>
          <a:p>
            <a:pPr>
              <a:buFont typeface="Arial" panose="020B0604020202020204" pitchFamily="34" charset="0"/>
              <a:buChar char="•"/>
            </a:pPr>
            <a:r>
              <a:rPr lang="en-US" dirty="0"/>
              <a:t>Higher-intensity postoperative prescribing may increase refill risk and is a quality-improvement target. (Wunsch et al., 2023) </a:t>
            </a:r>
          </a:p>
          <a:p>
            <a:pPr>
              <a:buFont typeface="Arial" panose="020B0604020202020204" pitchFamily="34" charset="0"/>
              <a:buChar char="•"/>
            </a:pPr>
            <a:r>
              <a:rPr lang="en-US" dirty="0"/>
              <a:t>Postoperative pain care should be individualized and multimodal, with reassessment of pain, function, and safety. (Chou et al., 2016)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buNone/>
            </a:pPr>
            <a:r>
              <a:rPr lang="en-US" b="1"/>
              <a:t>Not Feeling Better / Reassess, Rule Out, Refer</a:t>
            </a:r>
          </a:p>
          <a:p>
            <a:pPr>
              <a:buNone/>
            </a:pPr>
            <a:endParaRPr lang="en-US" b="1" dirty="0"/>
          </a:p>
          <a:p>
            <a:pPr>
              <a:buNone/>
            </a:pPr>
            <a:r>
              <a:rPr lang="en-US" b="1" dirty="0"/>
              <a:t>Say</a:t>
            </a:r>
            <a:endParaRPr lang="en-US" dirty="0"/>
          </a:p>
          <a:p>
            <a:pPr>
              <a:buFont typeface="Arial" panose="020B0604020202020204" pitchFamily="34" charset="0"/>
              <a:buChar char="•"/>
            </a:pPr>
            <a:r>
              <a:rPr lang="en-US" dirty="0"/>
              <a:t>Recovery does not always progress as expected. </a:t>
            </a:r>
          </a:p>
          <a:p>
            <a:pPr>
              <a:buFont typeface="Arial" panose="020B0604020202020204" pitchFamily="34" charset="0"/>
              <a:buChar char="•"/>
            </a:pPr>
            <a:r>
              <a:rPr lang="en-US" dirty="0"/>
              <a:t>Persistent pain should trigger reassessment, not an automatic refill. </a:t>
            </a:r>
          </a:p>
          <a:p>
            <a:pPr>
              <a:buFont typeface="Arial" panose="020B0604020202020204" pitchFamily="34" charset="0"/>
              <a:buChar char="•"/>
            </a:pPr>
            <a:r>
              <a:rPr lang="en-US" dirty="0"/>
              <a:t>Reassess pain, function, opioid use, and recovery trajectory; rule out complications; refer when needed. </a:t>
            </a:r>
          </a:p>
          <a:p>
            <a:pPr>
              <a:buNone/>
            </a:pPr>
            <a:endParaRPr lang="en-US" b="1" dirty="0"/>
          </a:p>
          <a:p>
            <a:pPr>
              <a:buNone/>
            </a:pPr>
            <a:r>
              <a:rPr lang="en-US" b="1" dirty="0"/>
              <a:t>Ask</a:t>
            </a:r>
            <a:endParaRPr lang="en-US" dirty="0"/>
          </a:p>
          <a:p>
            <a:pPr>
              <a:buFont typeface="Arial" panose="020B0604020202020204" pitchFamily="34" charset="0"/>
              <a:buChar char="•"/>
            </a:pPr>
            <a:r>
              <a:rPr lang="en-US" dirty="0"/>
              <a:t>Who reassesses this patient in your setting? </a:t>
            </a:r>
          </a:p>
          <a:p>
            <a:pPr>
              <a:buNone/>
            </a:pPr>
            <a:endParaRPr lang="en-US" b="1" dirty="0"/>
          </a:p>
          <a:p>
            <a:pPr>
              <a:buNone/>
            </a:pPr>
            <a:r>
              <a:rPr lang="en-US" b="1" dirty="0"/>
              <a:t>Land</a:t>
            </a:r>
            <a:endParaRPr lang="en-US" dirty="0"/>
          </a:p>
          <a:p>
            <a:pPr>
              <a:buFont typeface="Arial" panose="020B0604020202020204" pitchFamily="34" charset="0"/>
              <a:buChar char="•"/>
            </a:pPr>
            <a:r>
              <a:rPr lang="en-US" dirty="0"/>
              <a:t>Reassessment interrupts reflexive prescribing. </a:t>
            </a:r>
          </a:p>
          <a:p>
            <a:pPr>
              <a:buFont typeface="Arial" panose="020B0604020202020204" pitchFamily="34" charset="0"/>
              <a:buChar char="•"/>
            </a:pPr>
            <a:r>
              <a:rPr lang="en-US" dirty="0"/>
              <a:t>Function matters as much as pain score. </a:t>
            </a:r>
          </a:p>
          <a:p>
            <a:pPr>
              <a:buFont typeface="Arial" panose="020B0604020202020204" pitchFamily="34" charset="0"/>
              <a:buChar char="•"/>
            </a:pPr>
            <a:r>
              <a:rPr lang="en-US" dirty="0"/>
              <a:t>Some situations require escalation of care, not escalation of opioids. </a:t>
            </a:r>
          </a:p>
          <a:p>
            <a:pPr>
              <a:buFont typeface="Arial" panose="020B0604020202020204" pitchFamily="34" charset="0"/>
              <a:buChar char="•"/>
            </a:pPr>
            <a:r>
              <a:rPr lang="en-US" dirty="0"/>
              <a:t>Monitoring matters after discharge. </a:t>
            </a:r>
          </a:p>
          <a:p>
            <a:pPr>
              <a:buNone/>
            </a:pPr>
            <a:endParaRPr lang="en-US" b="1" dirty="0"/>
          </a:p>
          <a:p>
            <a:pPr>
              <a:buNone/>
            </a:pPr>
            <a:r>
              <a:rPr lang="en-US" b="1" dirty="0"/>
              <a:t>Extra — scientific evidence</a:t>
            </a:r>
            <a:endParaRPr lang="en-US" dirty="0"/>
          </a:p>
          <a:p>
            <a:pPr>
              <a:buFont typeface="Arial" panose="020B0604020202020204" pitchFamily="34" charset="0"/>
              <a:buChar char="•"/>
            </a:pPr>
            <a:r>
              <a:rPr lang="en-US" dirty="0"/>
              <a:t>Poor acute postoperative pain can increase risk for chronic postsurgical pain. (Chou et al., 2016; Katz &amp; Seltzer, 2009) </a:t>
            </a:r>
          </a:p>
          <a:p>
            <a:pPr>
              <a:buFont typeface="Arial" panose="020B0604020202020204" pitchFamily="34" charset="0"/>
              <a:buChar char="•"/>
            </a:pPr>
            <a:r>
              <a:rPr lang="en-US" dirty="0"/>
              <a:t>New persistent opioid use occurs in opioid-naïve surgical patients. (Brat et al., 2018; Sun et al., 2016) </a:t>
            </a:r>
          </a:p>
          <a:p>
            <a:pPr>
              <a:buFont typeface="Arial" panose="020B0604020202020204" pitchFamily="34" charset="0"/>
              <a:buChar char="•"/>
            </a:pPr>
            <a:r>
              <a:rPr lang="en-US" dirty="0"/>
              <a:t>Larger postoperative prescriptions are associated with higher odds of persistent opioid use. (Howard et al., 2023) </a:t>
            </a:r>
          </a:p>
          <a:p>
            <a:pPr>
              <a:buFont typeface="Arial" panose="020B0604020202020204" pitchFamily="34" charset="0"/>
              <a:buChar char="•"/>
            </a:pPr>
            <a:r>
              <a:rPr lang="en-US" dirty="0"/>
              <a:t>High-intensity prescribing is associated with persistent opioid use and may be a QI target. (Wunsch et al., 2023) </a:t>
            </a:r>
          </a:p>
          <a:p>
            <a:pPr>
              <a:buFont typeface="Arial" panose="020B0604020202020204" pitchFamily="34" charset="0"/>
              <a:buChar char="•"/>
            </a:pPr>
            <a:r>
              <a:rPr lang="en-US" dirty="0"/>
              <a:t>Postoperative pain care should be individualized, multimodal, and reassessed over time. (Chou et al., 2016)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buNone/>
            </a:pPr>
            <a:r>
              <a:rPr lang="en-US" b="1"/>
              <a:t>Experiences Evolve / Reflective Synthesis</a:t>
            </a:r>
          </a:p>
          <a:p>
            <a:pPr>
              <a:buNone/>
            </a:pPr>
            <a:endParaRPr lang="en-US" b="1" dirty="0"/>
          </a:p>
          <a:p>
            <a:pPr>
              <a:buNone/>
            </a:pPr>
            <a:r>
              <a:rPr lang="en-US" b="1" dirty="0"/>
              <a:t>Say</a:t>
            </a:r>
            <a:endParaRPr lang="en-US" dirty="0"/>
          </a:p>
          <a:p>
            <a:pPr>
              <a:buFont typeface="Arial" panose="020B0604020202020204" pitchFamily="34" charset="0"/>
              <a:buChar char="•"/>
            </a:pPr>
            <a:r>
              <a:rPr lang="en-US" dirty="0"/>
              <a:t>This slide is about clinical reasoning, not memorizing rules. </a:t>
            </a:r>
          </a:p>
          <a:p>
            <a:pPr>
              <a:buFont typeface="Arial" panose="020B0604020202020204" pitchFamily="34" charset="0"/>
              <a:buChar char="•"/>
            </a:pPr>
            <a:r>
              <a:rPr lang="en-US" dirty="0"/>
              <a:t>As Louisa’s recovery evolves, prescribing decisions should evolve too. </a:t>
            </a:r>
          </a:p>
          <a:p>
            <a:pPr>
              <a:buFont typeface="Arial" panose="020B0604020202020204" pitchFamily="34" charset="0"/>
              <a:buChar char="•"/>
            </a:pPr>
            <a:r>
              <a:rPr lang="en-US" dirty="0"/>
              <a:t>Prescribing should reflect recovery trajectory, inpatient opioid use, anxiety/risk factors, function, and reassessment findings. </a:t>
            </a:r>
          </a:p>
          <a:p>
            <a:pPr>
              <a:buNone/>
            </a:pPr>
            <a:endParaRPr lang="en-US" b="1" dirty="0"/>
          </a:p>
          <a:p>
            <a:pPr>
              <a:buNone/>
            </a:pPr>
            <a:r>
              <a:rPr lang="en-US" b="1" dirty="0"/>
              <a:t>Ask</a:t>
            </a:r>
            <a:endParaRPr lang="en-US" dirty="0"/>
          </a:p>
          <a:p>
            <a:pPr>
              <a:buFont typeface="Arial" panose="020B0604020202020204" pitchFamily="34" charset="0"/>
              <a:buChar char="•"/>
            </a:pPr>
            <a:r>
              <a:rPr lang="en-US" dirty="0"/>
              <a:t>What is one part of this framework that may influence your own postoperative prescribing practice? </a:t>
            </a:r>
          </a:p>
          <a:p>
            <a:pPr>
              <a:buNone/>
            </a:pPr>
            <a:endParaRPr lang="en-US" b="1" dirty="0"/>
          </a:p>
          <a:p>
            <a:pPr>
              <a:buNone/>
            </a:pPr>
            <a:r>
              <a:rPr lang="en-US" b="1" dirty="0"/>
              <a:t>Land</a:t>
            </a:r>
            <a:endParaRPr lang="en-US" dirty="0"/>
          </a:p>
          <a:p>
            <a:pPr>
              <a:buFont typeface="Arial" panose="020B0604020202020204" pitchFamily="34" charset="0"/>
              <a:buChar char="•"/>
            </a:pPr>
            <a:r>
              <a:rPr lang="en-US" dirty="0"/>
              <a:t>The goal is not simply fewer opioids. </a:t>
            </a:r>
          </a:p>
          <a:p>
            <a:pPr>
              <a:buFont typeface="Arial" panose="020B0604020202020204" pitchFamily="34" charset="0"/>
              <a:buChar char="•"/>
            </a:pPr>
            <a:r>
              <a:rPr lang="en-US" dirty="0"/>
              <a:t>The goal is responsive prescribing. </a:t>
            </a:r>
          </a:p>
          <a:p>
            <a:pPr>
              <a:buFont typeface="Arial" panose="020B0604020202020204" pitchFamily="34" charset="0"/>
              <a:buChar char="•"/>
            </a:pPr>
            <a:r>
              <a:rPr lang="en-US" dirty="0"/>
              <a:t>Safe postoperative prescribing requires flexibility </a:t>
            </a:r>
            <a:r>
              <a:rPr lang="en-US" b="1" dirty="0"/>
              <a:t>and</a:t>
            </a:r>
            <a:r>
              <a:rPr lang="en-US" dirty="0"/>
              <a:t> reassessment. </a:t>
            </a:r>
          </a:p>
          <a:p>
            <a:pPr>
              <a:buFont typeface="Arial" panose="020B0604020202020204" pitchFamily="34" charset="0"/>
              <a:buChar char="•"/>
            </a:pPr>
            <a:r>
              <a:rPr lang="en-US" dirty="0"/>
              <a:t>Better prescribing means the right plan, amount, education, and follow-up. </a:t>
            </a:r>
          </a:p>
          <a:p>
            <a:pPr>
              <a:buNone/>
            </a:pPr>
            <a:endParaRPr lang="en-US" b="1" dirty="0"/>
          </a:p>
          <a:p>
            <a:pPr>
              <a:buNone/>
            </a:pPr>
            <a:r>
              <a:rPr lang="en-US" b="1" dirty="0"/>
              <a:t>Extra — scientific evidence</a:t>
            </a:r>
            <a:endParaRPr lang="en-US" dirty="0"/>
          </a:p>
          <a:p>
            <a:pPr>
              <a:buFont typeface="Arial" panose="020B0604020202020204" pitchFamily="34" charset="0"/>
              <a:buChar char="•"/>
            </a:pPr>
            <a:r>
              <a:rPr lang="en-US" dirty="0"/>
              <a:t>Postoperative prescribing should be individualized and multimodal, with ongoing reassessment. (Chou et al., 2016) </a:t>
            </a:r>
          </a:p>
          <a:p>
            <a:pPr>
              <a:buFont typeface="Arial" panose="020B0604020202020204" pitchFamily="34" charset="0"/>
              <a:buChar char="•"/>
            </a:pPr>
            <a:r>
              <a:rPr lang="en-US" dirty="0"/>
              <a:t>Inpatient opioid use helps estimate post-discharge opioid need. (Hill et al., 2017; Thiels et al., 2018) </a:t>
            </a:r>
          </a:p>
          <a:p>
            <a:pPr>
              <a:buFont typeface="Arial" panose="020B0604020202020204" pitchFamily="34" charset="0"/>
              <a:buChar char="•"/>
            </a:pPr>
            <a:r>
              <a:rPr lang="en-US" dirty="0"/>
              <a:t>Higher opioid exposure after surgery is associated with greater risk of persistent opioid use. (Brat et al., 2018; Sun et al., 2016) </a:t>
            </a:r>
          </a:p>
          <a:p>
            <a:pPr>
              <a:buFont typeface="Arial" panose="020B0604020202020204" pitchFamily="34" charset="0"/>
              <a:buChar char="•"/>
            </a:pPr>
            <a:r>
              <a:rPr lang="en-US" dirty="0"/>
              <a:t>Preoperative anxiety is a risk factor for more complex postoperative pain and opioid-use trajectories. (Hinrichs-Rocker et al., 2009; Theunissen et al., 2012) </a:t>
            </a:r>
          </a:p>
          <a:p>
            <a:pPr>
              <a:buFont typeface="Arial" panose="020B0604020202020204" pitchFamily="34" charset="0"/>
              <a:buChar char="•"/>
            </a:pPr>
            <a:r>
              <a:rPr lang="en-US" dirty="0"/>
              <a:t>Procedure-specific prescribing guidance can reduce excess opioid prescribing without worsening pain outcomes. (Howard et al., 2018; Zhang et al., 2020)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20F30-1640-8E9F-D9B8-3566D48AE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717141-61D7-9AB7-278E-3DA18A21A0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BDCC4A-ED1B-AA0B-C412-CECB7C8F4693}"/>
              </a:ext>
            </a:extLst>
          </p:cNvPr>
          <p:cNvSpPr>
            <a:spLocks noGrp="1"/>
          </p:cNvSpPr>
          <p:nvPr>
            <p:ph type="body" idx="1"/>
          </p:nvPr>
        </p:nvSpPr>
        <p:spPr/>
        <p:txBody>
          <a:bodyPr/>
          <a:lstStyle/>
          <a:p>
            <a:r>
              <a:rPr lang="en-US"/>
              <a:t>This case shows how the recommendations can be adapted to the procedure, recovery trajectory, and patient needs.</a:t>
            </a:r>
          </a:p>
          <a:p>
            <a:r>
              <a:rPr lang="en-US"/>
              <a:t>The next step is making that approach easier to use consistently across settings. The KT plan focuses on four pathways: accreditation support, professional associations and conferences, local champions, and education.</a:t>
            </a:r>
          </a:p>
          <a:p>
            <a:endParaRPr lang="en-US" dirty="0"/>
          </a:p>
          <a:p>
            <a:endParaRPr lang="en-US" dirty="0">
              <a:latin typeface="Aptos"/>
              <a:ea typeface="Calibri"/>
              <a:cs typeface="Calibri"/>
            </a:endParaRPr>
          </a:p>
        </p:txBody>
      </p:sp>
      <p:sp>
        <p:nvSpPr>
          <p:cNvPr id="4" name="Slide Number Placeholder 3">
            <a:extLst>
              <a:ext uri="{FF2B5EF4-FFF2-40B4-BE49-F238E27FC236}">
                <a16:creationId xmlns:a16="http://schemas.microsoft.com/office/drawing/2014/main" id="{468074DE-F397-C7FF-0639-4ECD7B1809A1}"/>
              </a:ext>
            </a:extLst>
          </p:cNvPr>
          <p:cNvSpPr>
            <a:spLocks noGrp="1"/>
          </p:cNvSpPr>
          <p:nvPr>
            <p:ph type="sldNum" sz="quarter" idx="5"/>
          </p:nvPr>
        </p:nvSpPr>
        <p:spPr/>
        <p:txBody>
          <a:bodyPr/>
          <a:lstStyle/>
          <a:p>
            <a:fld id="{0617CC22-9B24-451B-B215-EA5DD26BA017}" type="slidenum">
              <a:rPr lang="en-US" smtClean="0"/>
              <a:t>11</a:t>
            </a:fld>
            <a:endParaRPr lang="en-US"/>
          </a:p>
        </p:txBody>
      </p:sp>
    </p:spTree>
    <p:extLst>
      <p:ext uri="{BB962C8B-B14F-4D97-AF65-F5344CB8AC3E}">
        <p14:creationId xmlns:p14="http://schemas.microsoft.com/office/powerpoint/2010/main" val="989488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call to action is to use these recommendations in your own practice, and to identify where </a:t>
            </a:r>
            <a:r>
              <a:rPr lang="en-US" dirty="0" err="1"/>
              <a:t>SAFEOp</a:t>
            </a:r>
            <a:r>
              <a:rPr lang="en-US" dirty="0"/>
              <a:t> resources could support broader uptake in your setting — whether through accreditation, teaching, talks, rounds, or curriculum. If you see an opportunity, connect with the </a:t>
            </a:r>
            <a:r>
              <a:rPr lang="en-US" dirty="0" err="1"/>
              <a:t>SAFEOp</a:t>
            </a:r>
            <a:r>
              <a:rPr lang="en-US" dirty="0"/>
              <a:t> team.</a:t>
            </a:r>
            <a:endParaRPr lang="en-US" dirty="0">
              <a:solidFill>
                <a:srgbClr val="444444"/>
              </a:solidFill>
            </a:endParaRPr>
          </a:p>
          <a:p>
            <a:endParaRPr lang="en-US" dirty="0">
              <a:solidFill>
                <a:srgbClr val="444444"/>
              </a:solidFil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3F6C6-EED6-4343-9BF7-F2354373926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53192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b="1" dirty="0"/>
          </a:p>
          <a:p>
            <a:pPr>
              <a:buNone/>
            </a:pPr>
            <a:endParaRPr lang="en-US" b="1" dirty="0"/>
          </a:p>
          <a:p>
            <a:pPr>
              <a:buNone/>
            </a:pPr>
            <a:r>
              <a:rPr lang="en-US" dirty="0"/>
              <a:t>Before we move on, please take a quick moment to scan the QR code. </a:t>
            </a:r>
          </a:p>
          <a:p>
            <a:pPr>
              <a:buFont typeface="Arial" panose="020B0604020202020204" pitchFamily="34" charset="0"/>
              <a:buChar char="•"/>
            </a:pPr>
            <a:r>
              <a:rPr lang="en-US" dirty="0"/>
              <a:t>We are actively refining these </a:t>
            </a:r>
            <a:r>
              <a:rPr lang="en-US" dirty="0" err="1"/>
              <a:t>SafeOp</a:t>
            </a:r>
            <a:r>
              <a:rPr lang="en-US" dirty="0"/>
              <a:t> resources for real conference, hospital, and teaching settings. </a:t>
            </a:r>
          </a:p>
          <a:p>
            <a:pPr>
              <a:buFont typeface="Arial" panose="020B0604020202020204" pitchFamily="34" charset="0"/>
              <a:buChar char="•"/>
            </a:pPr>
            <a:r>
              <a:rPr lang="en-US" dirty="0"/>
              <a:t>Your feedback helps us understand what is useful, what is unclear, and what would make this easier to apply.</a:t>
            </a:r>
          </a:p>
          <a:p>
            <a:endParaRPr lang="en-US" dirty="0"/>
          </a:p>
        </p:txBody>
      </p:sp>
      <p:sp>
        <p:nvSpPr>
          <p:cNvPr id="4" name="Slide Number Placeholder 3"/>
          <p:cNvSpPr>
            <a:spLocks noGrp="1"/>
          </p:cNvSpPr>
          <p:nvPr>
            <p:ph type="sldNum" sz="quarter" idx="5"/>
          </p:nvPr>
        </p:nvSpPr>
        <p:spPr/>
        <p:txBody>
          <a:bodyPr/>
          <a:lstStyle/>
          <a:p>
            <a:fld id="{F14A28B3-EC89-4714-B159-426AED8A3D31}" type="slidenum">
              <a:rPr lang="en-US" smtClean="0"/>
              <a:t>13</a:t>
            </a:fld>
            <a:endParaRPr lang="en-US"/>
          </a:p>
        </p:txBody>
      </p:sp>
    </p:spTree>
    <p:extLst>
      <p:ext uri="{BB962C8B-B14F-4D97-AF65-F5344CB8AC3E}">
        <p14:creationId xmlns:p14="http://schemas.microsoft.com/office/powerpoint/2010/main" val="39679859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A110236A-A4A0-55C8-762A-DB38DA936147}"/>
              </a:ext>
            </a:extLst>
          </p:cNvPr>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95000"/>
            </a:schemeClr>
          </a:solidFill>
        </p:spPr>
        <p:txBody>
          <a:bodyPr wrap="square">
            <a:noAutofit/>
          </a:bodyPr>
          <a:lstStyle/>
          <a:p>
            <a:endParaRPr lang="en-ID"/>
          </a:p>
        </p:txBody>
      </p:sp>
      <p:sp>
        <p:nvSpPr>
          <p:cNvPr id="8" name="Freeform: Shape 36">
            <a:extLst>
              <a:ext uri="{FF2B5EF4-FFF2-40B4-BE49-F238E27FC236}">
                <a16:creationId xmlns:a16="http://schemas.microsoft.com/office/drawing/2014/main" id="{73A33515-5654-1515-7D34-0988F9EAC9BF}"/>
              </a:ext>
            </a:extLst>
          </p:cNvPr>
          <p:cNvSpPr/>
          <p:nvPr userDrawn="1"/>
        </p:nvSpPr>
        <p:spPr>
          <a:xfrm>
            <a:off x="-10509" y="-42110"/>
            <a:ext cx="6375213" cy="6942221"/>
          </a:xfrm>
          <a:custGeom>
            <a:avLst/>
            <a:gdLst>
              <a:gd name="connsiteX0" fmla="*/ 0 w 6234726"/>
              <a:gd name="connsiteY0" fmla="*/ 0 h 6858000"/>
              <a:gd name="connsiteX1" fmla="*/ 2805726 w 6234726"/>
              <a:gd name="connsiteY1" fmla="*/ 0 h 6858000"/>
              <a:gd name="connsiteX2" fmla="*/ 6234726 w 6234726"/>
              <a:gd name="connsiteY2" fmla="*/ 3429000 h 6858000"/>
              <a:gd name="connsiteX3" fmla="*/ 2805726 w 6234726"/>
              <a:gd name="connsiteY3" fmla="*/ 6858000 h 6858000"/>
              <a:gd name="connsiteX4" fmla="*/ 0 w 6234726"/>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726" h="6858000">
                <a:moveTo>
                  <a:pt x="0" y="0"/>
                </a:moveTo>
                <a:lnTo>
                  <a:pt x="2805726" y="0"/>
                </a:lnTo>
                <a:cubicBezTo>
                  <a:pt x="4699510" y="0"/>
                  <a:pt x="6234726" y="1535216"/>
                  <a:pt x="6234726" y="3429000"/>
                </a:cubicBezTo>
                <a:cubicBezTo>
                  <a:pt x="6234726" y="5322784"/>
                  <a:pt x="4699510" y="6858000"/>
                  <a:pt x="2805726" y="6858000"/>
                </a:cubicBezTo>
                <a:lnTo>
                  <a:pt x="0" y="6858000"/>
                </a:lnTo>
                <a:close/>
              </a:path>
            </a:pathLst>
          </a:custGeom>
          <a:gradFill>
            <a:gsLst>
              <a:gs pos="0">
                <a:schemeClr val="tx2"/>
              </a:gs>
              <a:gs pos="100000">
                <a:schemeClr val="tx2">
                  <a:alpha val="74566"/>
                </a:schemeClr>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pic>
        <p:nvPicPr>
          <p:cNvPr id="9" name="Picture 8" descr="A blue circle in a black background&#10;&#10;AI-generated content may be incorrect.">
            <a:extLst>
              <a:ext uri="{FF2B5EF4-FFF2-40B4-BE49-F238E27FC236}">
                <a16:creationId xmlns:a16="http://schemas.microsoft.com/office/drawing/2014/main" id="{3F381EE7-5240-6054-7AAD-9EAEBB507C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76881" y="5658133"/>
            <a:ext cx="4458688" cy="734371"/>
          </a:xfrm>
          <a:prstGeom prst="rect">
            <a:avLst/>
          </a:prstGeom>
          <a:effectLst>
            <a:glow rad="1905000">
              <a:schemeClr val="bg1">
                <a:alpha val="88426"/>
              </a:schemeClr>
            </a:glow>
          </a:effectLst>
        </p:spPr>
      </p:pic>
    </p:spTree>
    <p:extLst>
      <p:ext uri="{BB962C8B-B14F-4D97-AF65-F5344CB8AC3E}">
        <p14:creationId xmlns:p14="http://schemas.microsoft.com/office/powerpoint/2010/main" val="3687335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icture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87EAE54-F6D5-F1F9-C620-E8E74CF8872C}"/>
              </a:ext>
            </a:extLst>
          </p:cNvPr>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95000"/>
            </a:schemeClr>
          </a:solidFill>
        </p:spPr>
        <p:txBody>
          <a:bodyPr wrap="square">
            <a:noAutofit/>
          </a:bodyPr>
          <a:lstStyle/>
          <a:p>
            <a:endParaRPr lang="en-ID"/>
          </a:p>
        </p:txBody>
      </p:sp>
      <p:pic>
        <p:nvPicPr>
          <p:cNvPr id="2" name="Picture 1" descr="A blue circle in a black background&#10;&#10;AI-generated content may be incorrect.">
            <a:extLst>
              <a:ext uri="{FF2B5EF4-FFF2-40B4-BE49-F238E27FC236}">
                <a16:creationId xmlns:a16="http://schemas.microsoft.com/office/drawing/2014/main" id="{3403C2A3-977D-5E8B-B6DE-A8CA91D01B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73055" y="6218184"/>
            <a:ext cx="2685586" cy="442331"/>
          </a:xfrm>
          <a:prstGeom prst="rect">
            <a:avLst/>
          </a:prstGeom>
        </p:spPr>
      </p:pic>
      <p:sp>
        <p:nvSpPr>
          <p:cNvPr id="3" name="Slide Number Placeholder 4">
            <a:extLst>
              <a:ext uri="{FF2B5EF4-FFF2-40B4-BE49-F238E27FC236}">
                <a16:creationId xmlns:a16="http://schemas.microsoft.com/office/drawing/2014/main" id="{CDA3049A-E7DD-44BE-C42D-E17BA76B3B08}"/>
              </a:ext>
            </a:extLst>
          </p:cNvPr>
          <p:cNvSpPr>
            <a:spLocks noGrp="1"/>
          </p:cNvSpPr>
          <p:nvPr>
            <p:ph type="sldNum" sz="quarter" idx="12"/>
          </p:nvPr>
        </p:nvSpPr>
        <p:spPr>
          <a:xfrm>
            <a:off x="4724400" y="6305550"/>
            <a:ext cx="2743200" cy="365125"/>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2073139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icture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3E9E05F-99E2-66FA-CD9A-B34D31FA262C}"/>
              </a:ext>
            </a:extLst>
          </p:cNvPr>
          <p:cNvSpPr>
            <a:spLocks noGrp="1"/>
          </p:cNvSpPr>
          <p:nvPr>
            <p:ph type="pic" sz="quarter" idx="10"/>
          </p:nvPr>
        </p:nvSpPr>
        <p:spPr>
          <a:xfrm>
            <a:off x="1525" y="3698254"/>
            <a:ext cx="4801617" cy="3159747"/>
          </a:xfrm>
          <a:custGeom>
            <a:avLst/>
            <a:gdLst>
              <a:gd name="connsiteX0" fmla="*/ 1143399 w 4801617"/>
              <a:gd name="connsiteY0" fmla="*/ 0 h 3159747"/>
              <a:gd name="connsiteX1" fmla="*/ 4770554 w 4801617"/>
              <a:gd name="connsiteY1" fmla="*/ 2956217 h 3159747"/>
              <a:gd name="connsiteX2" fmla="*/ 4801617 w 4801617"/>
              <a:gd name="connsiteY2" fmla="*/ 3159747 h 3159747"/>
              <a:gd name="connsiteX3" fmla="*/ 0 w 4801617"/>
              <a:gd name="connsiteY3" fmla="*/ 3159747 h 3159747"/>
              <a:gd name="connsiteX4" fmla="*/ 0 w 4801617"/>
              <a:gd name="connsiteY4" fmla="*/ 180807 h 3159747"/>
              <a:gd name="connsiteX5" fmla="*/ 42426 w 4801617"/>
              <a:gd name="connsiteY5" fmla="*/ 166452 h 3159747"/>
              <a:gd name="connsiteX6" fmla="*/ 1143399 w 4801617"/>
              <a:gd name="connsiteY6" fmla="*/ 0 h 315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01617" h="3159747">
                <a:moveTo>
                  <a:pt x="1143399" y="0"/>
                </a:moveTo>
                <a:cubicBezTo>
                  <a:pt x="2932569" y="0"/>
                  <a:pt x="4425322" y="1269107"/>
                  <a:pt x="4770554" y="2956217"/>
                </a:cubicBezTo>
                <a:lnTo>
                  <a:pt x="4801617" y="3159747"/>
                </a:lnTo>
                <a:lnTo>
                  <a:pt x="0" y="3159747"/>
                </a:lnTo>
                <a:lnTo>
                  <a:pt x="0" y="180807"/>
                </a:lnTo>
                <a:lnTo>
                  <a:pt x="42426" y="166452"/>
                </a:lnTo>
                <a:cubicBezTo>
                  <a:pt x="390223" y="58276"/>
                  <a:pt x="760006" y="0"/>
                  <a:pt x="1143399" y="0"/>
                </a:cubicBezTo>
                <a:close/>
              </a:path>
            </a:pathLst>
          </a:custGeom>
          <a:solidFill>
            <a:schemeClr val="bg1">
              <a:lumMod val="95000"/>
            </a:schemeClr>
          </a:solidFill>
        </p:spPr>
        <p:txBody>
          <a:bodyPr wrap="square">
            <a:noAutofit/>
          </a:bodyPr>
          <a:lstStyle/>
          <a:p>
            <a:endParaRPr lang="en-ID"/>
          </a:p>
        </p:txBody>
      </p:sp>
      <p:pic>
        <p:nvPicPr>
          <p:cNvPr id="2" name="Picture 1" descr="A blue circle in a black background&#10;&#10;AI-generated content may be incorrect.">
            <a:extLst>
              <a:ext uri="{FF2B5EF4-FFF2-40B4-BE49-F238E27FC236}">
                <a16:creationId xmlns:a16="http://schemas.microsoft.com/office/drawing/2014/main" id="{DD02F4B4-D985-A097-B82A-4FC220C6CA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73055" y="6218184"/>
            <a:ext cx="2685586" cy="442331"/>
          </a:xfrm>
          <a:prstGeom prst="rect">
            <a:avLst/>
          </a:prstGeom>
        </p:spPr>
      </p:pic>
      <p:sp>
        <p:nvSpPr>
          <p:cNvPr id="4" name="Slide Number Placeholder 4">
            <a:extLst>
              <a:ext uri="{FF2B5EF4-FFF2-40B4-BE49-F238E27FC236}">
                <a16:creationId xmlns:a16="http://schemas.microsoft.com/office/drawing/2014/main" id="{38E50025-B0BD-BDDF-BF50-DA1627C01B50}"/>
              </a:ext>
            </a:extLst>
          </p:cNvPr>
          <p:cNvSpPr>
            <a:spLocks noGrp="1"/>
          </p:cNvSpPr>
          <p:nvPr>
            <p:ph type="sldNum" sz="quarter" idx="12"/>
          </p:nvPr>
        </p:nvSpPr>
        <p:spPr>
          <a:xfrm>
            <a:off x="4724400" y="6305550"/>
            <a:ext cx="2743200" cy="365125"/>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2957749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208CC6FB-425B-1ADD-7C50-9201B8CAB883}"/>
              </a:ext>
            </a:extLst>
          </p:cNvPr>
          <p:cNvSpPr/>
          <p:nvPr userDrawn="1"/>
        </p:nvSpPr>
        <p:spPr>
          <a:xfrm>
            <a:off x="662730" y="1409791"/>
            <a:ext cx="10866540" cy="233213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Picture Placeholder 11">
            <a:extLst>
              <a:ext uri="{FF2B5EF4-FFF2-40B4-BE49-F238E27FC236}">
                <a16:creationId xmlns:a16="http://schemas.microsoft.com/office/drawing/2014/main" id="{F675FA06-36CD-6C47-B76D-5DC446BEC50B}"/>
              </a:ext>
            </a:extLst>
          </p:cNvPr>
          <p:cNvSpPr>
            <a:spLocks noGrp="1"/>
          </p:cNvSpPr>
          <p:nvPr>
            <p:ph type="pic" sz="quarter" idx="10"/>
          </p:nvPr>
        </p:nvSpPr>
        <p:spPr>
          <a:xfrm>
            <a:off x="5663760" y="0"/>
            <a:ext cx="2895617" cy="6075948"/>
          </a:xfrm>
          <a:custGeom>
            <a:avLst/>
            <a:gdLst>
              <a:gd name="connsiteX0" fmla="*/ 0 w 2502452"/>
              <a:gd name="connsiteY0" fmla="*/ 0 h 4999838"/>
              <a:gd name="connsiteX1" fmla="*/ 2502452 w 2502452"/>
              <a:gd name="connsiteY1" fmla="*/ 0 h 4999838"/>
              <a:gd name="connsiteX2" fmla="*/ 2502452 w 2502452"/>
              <a:gd name="connsiteY2" fmla="*/ 3748612 h 4999838"/>
              <a:gd name="connsiteX3" fmla="*/ 1251226 w 2502452"/>
              <a:gd name="connsiteY3" fmla="*/ 4999838 h 4999838"/>
              <a:gd name="connsiteX4" fmla="*/ 0 w 2502452"/>
              <a:gd name="connsiteY4" fmla="*/ 3748612 h 4999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452" h="4999838">
                <a:moveTo>
                  <a:pt x="0" y="0"/>
                </a:moveTo>
                <a:lnTo>
                  <a:pt x="2502452" y="0"/>
                </a:lnTo>
                <a:lnTo>
                  <a:pt x="2502452" y="3748612"/>
                </a:lnTo>
                <a:cubicBezTo>
                  <a:pt x="2502452" y="4439645"/>
                  <a:pt x="1942259" y="4999838"/>
                  <a:pt x="1251226" y="4999838"/>
                </a:cubicBezTo>
                <a:cubicBezTo>
                  <a:pt x="560193" y="4999838"/>
                  <a:pt x="0" y="4439645"/>
                  <a:pt x="0" y="3748612"/>
                </a:cubicBezTo>
                <a:close/>
              </a:path>
            </a:pathLst>
          </a:custGeom>
          <a:solidFill>
            <a:schemeClr val="bg1">
              <a:lumMod val="95000"/>
            </a:schemeClr>
          </a:solidFill>
        </p:spPr>
        <p:txBody>
          <a:bodyPr wrap="square">
            <a:noAutofit/>
          </a:bodyPr>
          <a:lstStyle/>
          <a:p>
            <a:endParaRPr lang="en-ID"/>
          </a:p>
        </p:txBody>
      </p:sp>
      <p:sp>
        <p:nvSpPr>
          <p:cNvPr id="15" name="Picture Placeholder 14">
            <a:extLst>
              <a:ext uri="{FF2B5EF4-FFF2-40B4-BE49-F238E27FC236}">
                <a16:creationId xmlns:a16="http://schemas.microsoft.com/office/drawing/2014/main" id="{CF9D4214-85F9-31B3-30C0-245B13B25B0D}"/>
              </a:ext>
            </a:extLst>
          </p:cNvPr>
          <p:cNvSpPr>
            <a:spLocks noGrp="1"/>
          </p:cNvSpPr>
          <p:nvPr>
            <p:ph type="pic" sz="quarter" idx="11"/>
          </p:nvPr>
        </p:nvSpPr>
        <p:spPr>
          <a:xfrm>
            <a:off x="8863024" y="0"/>
            <a:ext cx="2895617" cy="6075948"/>
          </a:xfrm>
          <a:custGeom>
            <a:avLst/>
            <a:gdLst>
              <a:gd name="connsiteX0" fmla="*/ 0 w 2502452"/>
              <a:gd name="connsiteY0" fmla="*/ 0 h 4999838"/>
              <a:gd name="connsiteX1" fmla="*/ 2502452 w 2502452"/>
              <a:gd name="connsiteY1" fmla="*/ 0 h 4999838"/>
              <a:gd name="connsiteX2" fmla="*/ 2502452 w 2502452"/>
              <a:gd name="connsiteY2" fmla="*/ 3748612 h 4999838"/>
              <a:gd name="connsiteX3" fmla="*/ 1251226 w 2502452"/>
              <a:gd name="connsiteY3" fmla="*/ 4999838 h 4999838"/>
              <a:gd name="connsiteX4" fmla="*/ 0 w 2502452"/>
              <a:gd name="connsiteY4" fmla="*/ 3748612 h 4999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452" h="4999838">
                <a:moveTo>
                  <a:pt x="0" y="0"/>
                </a:moveTo>
                <a:lnTo>
                  <a:pt x="2502452" y="0"/>
                </a:lnTo>
                <a:lnTo>
                  <a:pt x="2502452" y="3748612"/>
                </a:lnTo>
                <a:cubicBezTo>
                  <a:pt x="2502452" y="4439645"/>
                  <a:pt x="1942259" y="4999838"/>
                  <a:pt x="1251226" y="4999838"/>
                </a:cubicBezTo>
                <a:cubicBezTo>
                  <a:pt x="560193" y="4999838"/>
                  <a:pt x="0" y="4439645"/>
                  <a:pt x="0" y="3748612"/>
                </a:cubicBezTo>
                <a:close/>
              </a:path>
            </a:pathLst>
          </a:custGeom>
          <a:solidFill>
            <a:schemeClr val="bg1">
              <a:lumMod val="95000"/>
            </a:schemeClr>
          </a:solidFill>
        </p:spPr>
        <p:txBody>
          <a:bodyPr wrap="square">
            <a:noAutofit/>
          </a:bodyPr>
          <a:lstStyle/>
          <a:p>
            <a:endParaRPr lang="en-ID" dirty="0"/>
          </a:p>
        </p:txBody>
      </p:sp>
      <p:pic>
        <p:nvPicPr>
          <p:cNvPr id="2" name="Picture 1" descr="A blue circle in a black background&#10;&#10;AI-generated content may be incorrect.">
            <a:extLst>
              <a:ext uri="{FF2B5EF4-FFF2-40B4-BE49-F238E27FC236}">
                <a16:creationId xmlns:a16="http://schemas.microsoft.com/office/drawing/2014/main" id="{2B83589E-67E6-CED3-307A-20D7987565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73055" y="6218184"/>
            <a:ext cx="2685586" cy="442331"/>
          </a:xfrm>
          <a:prstGeom prst="rect">
            <a:avLst/>
          </a:prstGeom>
        </p:spPr>
      </p:pic>
      <p:sp>
        <p:nvSpPr>
          <p:cNvPr id="5" name="Slide Number Placeholder 4">
            <a:extLst>
              <a:ext uri="{FF2B5EF4-FFF2-40B4-BE49-F238E27FC236}">
                <a16:creationId xmlns:a16="http://schemas.microsoft.com/office/drawing/2014/main" id="{3F12AB01-9FA7-CCBD-8A88-254F50FA6D68}"/>
              </a:ext>
            </a:extLst>
          </p:cNvPr>
          <p:cNvSpPr>
            <a:spLocks noGrp="1"/>
          </p:cNvSpPr>
          <p:nvPr>
            <p:ph type="sldNum" sz="quarter" idx="12"/>
          </p:nvPr>
        </p:nvSpPr>
        <p:spPr>
          <a:xfrm>
            <a:off x="4724400" y="6305550"/>
            <a:ext cx="2743200" cy="365125"/>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3718348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7" name="Oval 36">
            <a:extLst>
              <a:ext uri="{FF2B5EF4-FFF2-40B4-BE49-F238E27FC236}">
                <a16:creationId xmlns:a16="http://schemas.microsoft.com/office/drawing/2014/main" id="{680C6AAF-324E-92CB-CC07-B1E03AE9DF19}"/>
              </a:ext>
            </a:extLst>
          </p:cNvPr>
          <p:cNvSpPr/>
          <p:nvPr userDrawn="1"/>
        </p:nvSpPr>
        <p:spPr>
          <a:xfrm rot="17363119">
            <a:off x="9618461" y="-1094222"/>
            <a:ext cx="3988909" cy="3988909"/>
          </a:xfrm>
          <a:prstGeom prst="ellipse">
            <a:avLst/>
          </a:prstGeom>
          <a:gradFill>
            <a:gsLst>
              <a:gs pos="0">
                <a:schemeClr val="accent1">
                  <a:alpha val="0"/>
                </a:schemeClr>
              </a:gs>
              <a:gs pos="100000">
                <a:schemeClr val="accent1"/>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Rectangle: Rounded Corners 5">
            <a:extLst>
              <a:ext uri="{FF2B5EF4-FFF2-40B4-BE49-F238E27FC236}">
                <a16:creationId xmlns:a16="http://schemas.microsoft.com/office/drawing/2014/main" id="{FAE8B02B-6686-047B-6AF4-34745CD93C3C}"/>
              </a:ext>
            </a:extLst>
          </p:cNvPr>
          <p:cNvSpPr/>
          <p:nvPr userDrawn="1"/>
        </p:nvSpPr>
        <p:spPr>
          <a:xfrm>
            <a:off x="6545482" y="626602"/>
            <a:ext cx="5048103" cy="5331165"/>
          </a:xfrm>
          <a:prstGeom prst="roundRect">
            <a:avLst>
              <a:gd name="adj" fmla="val 12057"/>
            </a:avLst>
          </a:prstGeom>
          <a:solidFill>
            <a:schemeClr val="bg1"/>
          </a:solidFill>
          <a:ln w="6350">
            <a:gradFill>
              <a:gsLst>
                <a:gs pos="0">
                  <a:schemeClr val="accent2"/>
                </a:gs>
                <a:gs pos="100000">
                  <a:schemeClr val="accent1"/>
                </a:gs>
              </a:gsLst>
              <a:lin ang="5400000" scaled="1"/>
            </a:gradFill>
          </a:ln>
          <a:effectLst>
            <a:outerShdw blurRad="508000" dir="5400000" sx="97000" sy="97000" algn="ctr" rotWithShape="0">
              <a:schemeClr val="accent1">
                <a:alpha val="14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 name="Rectangle: Rounded Corners 15">
            <a:extLst>
              <a:ext uri="{FF2B5EF4-FFF2-40B4-BE49-F238E27FC236}">
                <a16:creationId xmlns:a16="http://schemas.microsoft.com/office/drawing/2014/main" id="{07F37782-11EA-CF71-84B2-A7A7928B1859}"/>
              </a:ext>
            </a:extLst>
          </p:cNvPr>
          <p:cNvSpPr/>
          <p:nvPr userDrawn="1"/>
        </p:nvSpPr>
        <p:spPr>
          <a:xfrm>
            <a:off x="3521183" y="2364463"/>
            <a:ext cx="2770872" cy="3593304"/>
          </a:xfrm>
          <a:prstGeom prst="roundRect">
            <a:avLst>
              <a:gd name="adj" fmla="val 20297"/>
            </a:avLst>
          </a:prstGeom>
          <a:solidFill>
            <a:schemeClr val="bg1"/>
          </a:solidFill>
          <a:ln w="6350">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0" name="Rectangle: Rounded Corners 19">
            <a:extLst>
              <a:ext uri="{FF2B5EF4-FFF2-40B4-BE49-F238E27FC236}">
                <a16:creationId xmlns:a16="http://schemas.microsoft.com/office/drawing/2014/main" id="{DEA6D1A4-2EF2-F2D4-D4D9-E2BB72BF258E}"/>
              </a:ext>
            </a:extLst>
          </p:cNvPr>
          <p:cNvSpPr/>
          <p:nvPr userDrawn="1"/>
        </p:nvSpPr>
        <p:spPr>
          <a:xfrm>
            <a:off x="502300" y="2364463"/>
            <a:ext cx="2770872" cy="3593304"/>
          </a:xfrm>
          <a:prstGeom prst="roundRect">
            <a:avLst>
              <a:gd name="adj" fmla="val 20297"/>
            </a:avLst>
          </a:prstGeom>
          <a:solidFill>
            <a:schemeClr val="bg1"/>
          </a:solidFill>
          <a:ln w="6350">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Picture Placeholder 9">
            <a:extLst>
              <a:ext uri="{FF2B5EF4-FFF2-40B4-BE49-F238E27FC236}">
                <a16:creationId xmlns:a16="http://schemas.microsoft.com/office/drawing/2014/main" id="{AA2008AC-5297-A4F0-6EC2-4E690A85AD94}"/>
              </a:ext>
            </a:extLst>
          </p:cNvPr>
          <p:cNvSpPr>
            <a:spLocks noGrp="1"/>
          </p:cNvSpPr>
          <p:nvPr>
            <p:ph type="pic" sz="quarter" idx="10"/>
          </p:nvPr>
        </p:nvSpPr>
        <p:spPr>
          <a:xfrm>
            <a:off x="6820546" y="900233"/>
            <a:ext cx="4531388" cy="2838592"/>
          </a:xfrm>
          <a:custGeom>
            <a:avLst/>
            <a:gdLst>
              <a:gd name="connsiteX0" fmla="*/ 549182 w 4531388"/>
              <a:gd name="connsiteY0" fmla="*/ 0 h 2838592"/>
              <a:gd name="connsiteX1" fmla="*/ 3982206 w 4531388"/>
              <a:gd name="connsiteY1" fmla="*/ 0 h 2838592"/>
              <a:gd name="connsiteX2" fmla="*/ 4531388 w 4531388"/>
              <a:gd name="connsiteY2" fmla="*/ 549182 h 2838592"/>
              <a:gd name="connsiteX3" fmla="*/ 4531388 w 4531388"/>
              <a:gd name="connsiteY3" fmla="*/ 2289410 h 2838592"/>
              <a:gd name="connsiteX4" fmla="*/ 3982206 w 4531388"/>
              <a:gd name="connsiteY4" fmla="*/ 2838592 h 2838592"/>
              <a:gd name="connsiteX5" fmla="*/ 549182 w 4531388"/>
              <a:gd name="connsiteY5" fmla="*/ 2838592 h 2838592"/>
              <a:gd name="connsiteX6" fmla="*/ 0 w 4531388"/>
              <a:gd name="connsiteY6" fmla="*/ 2289410 h 2838592"/>
              <a:gd name="connsiteX7" fmla="*/ 0 w 4531388"/>
              <a:gd name="connsiteY7" fmla="*/ 549182 h 2838592"/>
              <a:gd name="connsiteX8" fmla="*/ 549182 w 4531388"/>
              <a:gd name="connsiteY8" fmla="*/ 0 h 283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31388" h="2838592">
                <a:moveTo>
                  <a:pt x="549182" y="0"/>
                </a:moveTo>
                <a:lnTo>
                  <a:pt x="3982206" y="0"/>
                </a:lnTo>
                <a:cubicBezTo>
                  <a:pt x="4285511" y="0"/>
                  <a:pt x="4531388" y="245877"/>
                  <a:pt x="4531388" y="549182"/>
                </a:cubicBezTo>
                <a:lnTo>
                  <a:pt x="4531388" y="2289410"/>
                </a:lnTo>
                <a:cubicBezTo>
                  <a:pt x="4531388" y="2592715"/>
                  <a:pt x="4285511" y="2838592"/>
                  <a:pt x="3982206" y="2838592"/>
                </a:cubicBezTo>
                <a:lnTo>
                  <a:pt x="549182" y="2838592"/>
                </a:lnTo>
                <a:cubicBezTo>
                  <a:pt x="245877" y="2838592"/>
                  <a:pt x="0" y="2592715"/>
                  <a:pt x="0" y="2289410"/>
                </a:cubicBezTo>
                <a:lnTo>
                  <a:pt x="0" y="549182"/>
                </a:lnTo>
                <a:cubicBezTo>
                  <a:pt x="0" y="245877"/>
                  <a:pt x="245877" y="0"/>
                  <a:pt x="549182" y="0"/>
                </a:cubicBezTo>
                <a:close/>
              </a:path>
            </a:pathLst>
          </a:custGeom>
          <a:solidFill>
            <a:schemeClr val="bg1">
              <a:lumMod val="95000"/>
            </a:schemeClr>
          </a:solidFill>
        </p:spPr>
        <p:txBody>
          <a:bodyPr wrap="square">
            <a:noAutofit/>
          </a:bodyPr>
          <a:lstStyle/>
          <a:p>
            <a:endParaRPr lang="en-ID"/>
          </a:p>
        </p:txBody>
      </p:sp>
      <p:sp>
        <p:nvSpPr>
          <p:cNvPr id="13" name="Picture Placeholder 12">
            <a:extLst>
              <a:ext uri="{FF2B5EF4-FFF2-40B4-BE49-F238E27FC236}">
                <a16:creationId xmlns:a16="http://schemas.microsoft.com/office/drawing/2014/main" id="{2DCF02E6-3418-5B89-E518-977BCA039760}"/>
              </a:ext>
            </a:extLst>
          </p:cNvPr>
          <p:cNvSpPr>
            <a:spLocks noGrp="1"/>
          </p:cNvSpPr>
          <p:nvPr>
            <p:ph type="pic" sz="quarter" idx="11"/>
          </p:nvPr>
        </p:nvSpPr>
        <p:spPr>
          <a:xfrm>
            <a:off x="3674427" y="2564419"/>
            <a:ext cx="2451648" cy="2647098"/>
          </a:xfrm>
          <a:custGeom>
            <a:avLst/>
            <a:gdLst>
              <a:gd name="connsiteX0" fmla="*/ 477630 w 2451648"/>
              <a:gd name="connsiteY0" fmla="*/ 0 h 2647098"/>
              <a:gd name="connsiteX1" fmla="*/ 1974018 w 2451648"/>
              <a:gd name="connsiteY1" fmla="*/ 0 h 2647098"/>
              <a:gd name="connsiteX2" fmla="*/ 2451648 w 2451648"/>
              <a:gd name="connsiteY2" fmla="*/ 477630 h 2647098"/>
              <a:gd name="connsiteX3" fmla="*/ 2451648 w 2451648"/>
              <a:gd name="connsiteY3" fmla="*/ 2169468 h 2647098"/>
              <a:gd name="connsiteX4" fmla="*/ 1974018 w 2451648"/>
              <a:gd name="connsiteY4" fmla="*/ 2647098 h 2647098"/>
              <a:gd name="connsiteX5" fmla="*/ 477630 w 2451648"/>
              <a:gd name="connsiteY5" fmla="*/ 2647098 h 2647098"/>
              <a:gd name="connsiteX6" fmla="*/ 0 w 2451648"/>
              <a:gd name="connsiteY6" fmla="*/ 2169468 h 2647098"/>
              <a:gd name="connsiteX7" fmla="*/ 0 w 2451648"/>
              <a:gd name="connsiteY7" fmla="*/ 477630 h 2647098"/>
              <a:gd name="connsiteX8" fmla="*/ 477630 w 2451648"/>
              <a:gd name="connsiteY8" fmla="*/ 0 h 2647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1648" h="2647098">
                <a:moveTo>
                  <a:pt x="477630" y="0"/>
                </a:moveTo>
                <a:lnTo>
                  <a:pt x="1974018" y="0"/>
                </a:lnTo>
                <a:cubicBezTo>
                  <a:pt x="2237806" y="0"/>
                  <a:pt x="2451648" y="213842"/>
                  <a:pt x="2451648" y="477630"/>
                </a:cubicBezTo>
                <a:lnTo>
                  <a:pt x="2451648" y="2169468"/>
                </a:lnTo>
                <a:cubicBezTo>
                  <a:pt x="2451648" y="2433256"/>
                  <a:pt x="2237806" y="2647098"/>
                  <a:pt x="1974018" y="2647098"/>
                </a:cubicBezTo>
                <a:lnTo>
                  <a:pt x="477630" y="2647098"/>
                </a:lnTo>
                <a:cubicBezTo>
                  <a:pt x="213842" y="2647098"/>
                  <a:pt x="0" y="2433256"/>
                  <a:pt x="0" y="2169468"/>
                </a:cubicBezTo>
                <a:lnTo>
                  <a:pt x="0" y="477630"/>
                </a:lnTo>
                <a:cubicBezTo>
                  <a:pt x="0" y="213842"/>
                  <a:pt x="213842" y="0"/>
                  <a:pt x="477630" y="0"/>
                </a:cubicBezTo>
                <a:close/>
              </a:path>
            </a:pathLst>
          </a:custGeom>
          <a:solidFill>
            <a:schemeClr val="bg1">
              <a:lumMod val="95000"/>
            </a:schemeClr>
          </a:solidFill>
        </p:spPr>
        <p:txBody>
          <a:bodyPr wrap="square">
            <a:noAutofit/>
          </a:bodyPr>
          <a:lstStyle/>
          <a:p>
            <a:endParaRPr lang="en-ID"/>
          </a:p>
        </p:txBody>
      </p:sp>
      <p:sp>
        <p:nvSpPr>
          <p:cNvPr id="17" name="Picture Placeholder 16">
            <a:extLst>
              <a:ext uri="{FF2B5EF4-FFF2-40B4-BE49-F238E27FC236}">
                <a16:creationId xmlns:a16="http://schemas.microsoft.com/office/drawing/2014/main" id="{FD4329B1-EDF2-DFB8-1205-20970E2E54E4}"/>
              </a:ext>
            </a:extLst>
          </p:cNvPr>
          <p:cNvSpPr>
            <a:spLocks noGrp="1"/>
          </p:cNvSpPr>
          <p:nvPr>
            <p:ph type="pic" sz="quarter" idx="12"/>
          </p:nvPr>
        </p:nvSpPr>
        <p:spPr>
          <a:xfrm>
            <a:off x="655544" y="2564419"/>
            <a:ext cx="2451648" cy="2647098"/>
          </a:xfrm>
          <a:custGeom>
            <a:avLst/>
            <a:gdLst>
              <a:gd name="connsiteX0" fmla="*/ 477630 w 2451648"/>
              <a:gd name="connsiteY0" fmla="*/ 0 h 2647098"/>
              <a:gd name="connsiteX1" fmla="*/ 1974018 w 2451648"/>
              <a:gd name="connsiteY1" fmla="*/ 0 h 2647098"/>
              <a:gd name="connsiteX2" fmla="*/ 2451648 w 2451648"/>
              <a:gd name="connsiteY2" fmla="*/ 477630 h 2647098"/>
              <a:gd name="connsiteX3" fmla="*/ 2451648 w 2451648"/>
              <a:gd name="connsiteY3" fmla="*/ 2169468 h 2647098"/>
              <a:gd name="connsiteX4" fmla="*/ 1974018 w 2451648"/>
              <a:gd name="connsiteY4" fmla="*/ 2647098 h 2647098"/>
              <a:gd name="connsiteX5" fmla="*/ 477630 w 2451648"/>
              <a:gd name="connsiteY5" fmla="*/ 2647098 h 2647098"/>
              <a:gd name="connsiteX6" fmla="*/ 0 w 2451648"/>
              <a:gd name="connsiteY6" fmla="*/ 2169468 h 2647098"/>
              <a:gd name="connsiteX7" fmla="*/ 0 w 2451648"/>
              <a:gd name="connsiteY7" fmla="*/ 477630 h 2647098"/>
              <a:gd name="connsiteX8" fmla="*/ 477630 w 2451648"/>
              <a:gd name="connsiteY8" fmla="*/ 0 h 2647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1648" h="2647098">
                <a:moveTo>
                  <a:pt x="477630" y="0"/>
                </a:moveTo>
                <a:lnTo>
                  <a:pt x="1974018" y="0"/>
                </a:lnTo>
                <a:cubicBezTo>
                  <a:pt x="2237806" y="0"/>
                  <a:pt x="2451648" y="213842"/>
                  <a:pt x="2451648" y="477630"/>
                </a:cubicBezTo>
                <a:lnTo>
                  <a:pt x="2451648" y="2169468"/>
                </a:lnTo>
                <a:cubicBezTo>
                  <a:pt x="2451648" y="2433256"/>
                  <a:pt x="2237806" y="2647098"/>
                  <a:pt x="1974018" y="2647098"/>
                </a:cubicBezTo>
                <a:lnTo>
                  <a:pt x="477630" y="2647098"/>
                </a:lnTo>
                <a:cubicBezTo>
                  <a:pt x="213842" y="2647098"/>
                  <a:pt x="0" y="2433256"/>
                  <a:pt x="0" y="2169468"/>
                </a:cubicBezTo>
                <a:lnTo>
                  <a:pt x="0" y="477630"/>
                </a:lnTo>
                <a:cubicBezTo>
                  <a:pt x="0" y="213842"/>
                  <a:pt x="213842" y="0"/>
                  <a:pt x="477630" y="0"/>
                </a:cubicBezTo>
                <a:close/>
              </a:path>
            </a:pathLst>
          </a:custGeom>
          <a:solidFill>
            <a:schemeClr val="bg1">
              <a:lumMod val="95000"/>
            </a:schemeClr>
          </a:solidFill>
        </p:spPr>
        <p:txBody>
          <a:bodyPr wrap="square">
            <a:noAutofit/>
          </a:bodyPr>
          <a:lstStyle/>
          <a:p>
            <a:endParaRPr lang="en-ID"/>
          </a:p>
        </p:txBody>
      </p:sp>
      <p:pic>
        <p:nvPicPr>
          <p:cNvPr id="2" name="Picture 1" descr="A blue circle in a black background&#10;&#10;AI-generated content may be incorrect.">
            <a:extLst>
              <a:ext uri="{FF2B5EF4-FFF2-40B4-BE49-F238E27FC236}">
                <a16:creationId xmlns:a16="http://schemas.microsoft.com/office/drawing/2014/main" id="{E4AE2A03-ED61-3783-3005-8964FDD69D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73055" y="6218184"/>
            <a:ext cx="2685586" cy="442331"/>
          </a:xfrm>
          <a:prstGeom prst="rect">
            <a:avLst/>
          </a:prstGeom>
        </p:spPr>
      </p:pic>
      <p:sp>
        <p:nvSpPr>
          <p:cNvPr id="4" name="Slide Number Placeholder 4">
            <a:extLst>
              <a:ext uri="{FF2B5EF4-FFF2-40B4-BE49-F238E27FC236}">
                <a16:creationId xmlns:a16="http://schemas.microsoft.com/office/drawing/2014/main" id="{9FC7882C-FEED-DC89-CA42-2B0CDC487C3F}"/>
              </a:ext>
            </a:extLst>
          </p:cNvPr>
          <p:cNvSpPr>
            <a:spLocks noGrp="1"/>
          </p:cNvSpPr>
          <p:nvPr>
            <p:ph type="sldNum" sz="quarter" idx="13"/>
          </p:nvPr>
        </p:nvSpPr>
        <p:spPr>
          <a:xfrm>
            <a:off x="4724400" y="6305550"/>
            <a:ext cx="2743200" cy="365125"/>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903142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3" name="Oval 22">
            <a:extLst>
              <a:ext uri="{FF2B5EF4-FFF2-40B4-BE49-F238E27FC236}">
                <a16:creationId xmlns:a16="http://schemas.microsoft.com/office/drawing/2014/main" id="{97E307DD-1419-2F74-50EF-C4D49E71C2B2}"/>
              </a:ext>
            </a:extLst>
          </p:cNvPr>
          <p:cNvSpPr/>
          <p:nvPr userDrawn="1"/>
        </p:nvSpPr>
        <p:spPr>
          <a:xfrm rot="17363119">
            <a:off x="-1221507" y="-1600008"/>
            <a:ext cx="3262972" cy="3262972"/>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9" name="Freeform: Shape 38">
            <a:extLst>
              <a:ext uri="{FF2B5EF4-FFF2-40B4-BE49-F238E27FC236}">
                <a16:creationId xmlns:a16="http://schemas.microsoft.com/office/drawing/2014/main" id="{179D1174-E50D-A3DE-1416-2E0E7C23E50F}"/>
              </a:ext>
            </a:extLst>
          </p:cNvPr>
          <p:cNvSpPr/>
          <p:nvPr userDrawn="1"/>
        </p:nvSpPr>
        <p:spPr>
          <a:xfrm rot="16200000">
            <a:off x="-839649" y="1501610"/>
            <a:ext cx="6257834" cy="3254614"/>
          </a:xfrm>
          <a:custGeom>
            <a:avLst/>
            <a:gdLst>
              <a:gd name="connsiteX0" fmla="*/ 6257834 w 6257834"/>
              <a:gd name="connsiteY0" fmla="*/ 0 h 3254614"/>
              <a:gd name="connsiteX1" fmla="*/ 6257834 w 6257834"/>
              <a:gd name="connsiteY1" fmla="*/ 3254614 h 3254614"/>
              <a:gd name="connsiteX2" fmla="*/ 1627307 w 6257834"/>
              <a:gd name="connsiteY2" fmla="*/ 3254614 h 3254614"/>
              <a:gd name="connsiteX3" fmla="*/ 0 w 6257834"/>
              <a:gd name="connsiteY3" fmla="*/ 1627307 h 3254614"/>
              <a:gd name="connsiteX4" fmla="*/ 1627307 w 6257834"/>
              <a:gd name="connsiteY4" fmla="*/ 0 h 3254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7834" h="3254614">
                <a:moveTo>
                  <a:pt x="6257834" y="0"/>
                </a:moveTo>
                <a:lnTo>
                  <a:pt x="6257834" y="3254614"/>
                </a:lnTo>
                <a:lnTo>
                  <a:pt x="1627307" y="3254614"/>
                </a:lnTo>
                <a:cubicBezTo>
                  <a:pt x="728570" y="3254614"/>
                  <a:pt x="0" y="2526044"/>
                  <a:pt x="0" y="1627307"/>
                </a:cubicBezTo>
                <a:cubicBezTo>
                  <a:pt x="0" y="728570"/>
                  <a:pt x="728570" y="0"/>
                  <a:pt x="1627307"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8" name="Picture Placeholder 7">
            <a:extLst>
              <a:ext uri="{FF2B5EF4-FFF2-40B4-BE49-F238E27FC236}">
                <a16:creationId xmlns:a16="http://schemas.microsoft.com/office/drawing/2014/main" id="{7D53EFCC-62E1-F6E3-CC18-634C90E74DA6}"/>
              </a:ext>
            </a:extLst>
          </p:cNvPr>
          <p:cNvSpPr>
            <a:spLocks noGrp="1"/>
          </p:cNvSpPr>
          <p:nvPr>
            <p:ph type="pic" sz="quarter" idx="10"/>
          </p:nvPr>
        </p:nvSpPr>
        <p:spPr>
          <a:xfrm>
            <a:off x="880690" y="0"/>
            <a:ext cx="2814987" cy="5989513"/>
          </a:xfrm>
          <a:custGeom>
            <a:avLst/>
            <a:gdLst>
              <a:gd name="connsiteX0" fmla="*/ 23205 w 2814987"/>
              <a:gd name="connsiteY0" fmla="*/ 0 h 5989513"/>
              <a:gd name="connsiteX1" fmla="*/ 2814987 w 2814987"/>
              <a:gd name="connsiteY1" fmla="*/ 0 h 5989513"/>
              <a:gd name="connsiteX2" fmla="*/ 2791728 w 2814987"/>
              <a:gd name="connsiteY2" fmla="*/ 4600696 h 5989513"/>
              <a:gd name="connsiteX3" fmla="*/ 1388817 w 2814987"/>
              <a:gd name="connsiteY3" fmla="*/ 5989495 h 5989513"/>
              <a:gd name="connsiteX4" fmla="*/ 18 w 2814987"/>
              <a:gd name="connsiteY4" fmla="*/ 4586583 h 5989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4987" h="5989513">
                <a:moveTo>
                  <a:pt x="23205" y="0"/>
                </a:moveTo>
                <a:lnTo>
                  <a:pt x="2814987" y="0"/>
                </a:lnTo>
                <a:lnTo>
                  <a:pt x="2791728" y="4600696"/>
                </a:lnTo>
                <a:cubicBezTo>
                  <a:pt x="2787831" y="5371606"/>
                  <a:pt x="2159726" y="5993392"/>
                  <a:pt x="1388817" y="5989495"/>
                </a:cubicBezTo>
                <a:cubicBezTo>
                  <a:pt x="617907" y="5985598"/>
                  <a:pt x="-3879" y="5357492"/>
                  <a:pt x="18" y="4586583"/>
                </a:cubicBezTo>
                <a:close/>
              </a:path>
            </a:pathLst>
          </a:custGeom>
          <a:solidFill>
            <a:schemeClr val="bg1">
              <a:lumMod val="95000"/>
            </a:schemeClr>
          </a:solidFill>
        </p:spPr>
        <p:txBody>
          <a:bodyPr wrap="square">
            <a:noAutofit/>
          </a:bodyPr>
          <a:lstStyle/>
          <a:p>
            <a:endParaRPr lang="en-ID"/>
          </a:p>
        </p:txBody>
      </p:sp>
      <p:pic>
        <p:nvPicPr>
          <p:cNvPr id="3" name="Picture 2" descr="A blue circle in a black background&#10;&#10;AI-generated content may be incorrect.">
            <a:extLst>
              <a:ext uri="{FF2B5EF4-FFF2-40B4-BE49-F238E27FC236}">
                <a16:creationId xmlns:a16="http://schemas.microsoft.com/office/drawing/2014/main" id="{7109775A-5C13-3D42-5EC9-703EB0AE42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73055" y="6218184"/>
            <a:ext cx="2685586" cy="442331"/>
          </a:xfrm>
          <a:prstGeom prst="rect">
            <a:avLst/>
          </a:prstGeom>
        </p:spPr>
      </p:pic>
      <p:sp>
        <p:nvSpPr>
          <p:cNvPr id="4" name="Slide Number Placeholder 4">
            <a:extLst>
              <a:ext uri="{FF2B5EF4-FFF2-40B4-BE49-F238E27FC236}">
                <a16:creationId xmlns:a16="http://schemas.microsoft.com/office/drawing/2014/main" id="{B1EE1077-AC82-E4B9-70BC-04B07E969475}"/>
              </a:ext>
            </a:extLst>
          </p:cNvPr>
          <p:cNvSpPr>
            <a:spLocks noGrp="1"/>
          </p:cNvSpPr>
          <p:nvPr>
            <p:ph type="sldNum" sz="quarter" idx="14"/>
          </p:nvPr>
        </p:nvSpPr>
        <p:spPr>
          <a:xfrm>
            <a:off x="4724400" y="6305550"/>
            <a:ext cx="2743200" cy="365125"/>
          </a:xfrm>
          <a:prstGeom prst="rect">
            <a:avLst/>
          </a:prstGeom>
        </p:spPr>
        <p:txBody>
          <a:bodyPr/>
          <a:lstStyle>
            <a:lvl1pPr algn="ctr">
              <a:defRPr/>
            </a:lvl1pPr>
          </a:lstStyle>
          <a:p>
            <a:fld id="{1F058C73-FE0A-4E30-AE8F-E1F218F5137E}" type="slidenum">
              <a:rPr lang="en-ID" smtClean="0"/>
              <a:pPr/>
              <a:t>‹#›</a:t>
            </a:fld>
            <a:endParaRPr lang="en-ID"/>
          </a:p>
        </p:txBody>
      </p:sp>
      <p:sp>
        <p:nvSpPr>
          <p:cNvPr id="5" name="Text Placeholder 2">
            <a:extLst>
              <a:ext uri="{FF2B5EF4-FFF2-40B4-BE49-F238E27FC236}">
                <a16:creationId xmlns:a16="http://schemas.microsoft.com/office/drawing/2014/main" id="{37374695-4ADC-7F2B-751A-B0BFB2EF8F7A}"/>
              </a:ext>
            </a:extLst>
          </p:cNvPr>
          <p:cNvSpPr>
            <a:spLocks noGrp="1"/>
          </p:cNvSpPr>
          <p:nvPr>
            <p:ph type="body" idx="1"/>
          </p:nvPr>
        </p:nvSpPr>
        <p:spPr>
          <a:xfrm>
            <a:off x="4497388" y="757137"/>
            <a:ext cx="6889298" cy="823912"/>
          </a:xfrm>
        </p:spPr>
        <p:txBody>
          <a:bodyPr anchor="b">
            <a:no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3">
            <a:extLst>
              <a:ext uri="{FF2B5EF4-FFF2-40B4-BE49-F238E27FC236}">
                <a16:creationId xmlns:a16="http://schemas.microsoft.com/office/drawing/2014/main" id="{6880C905-1F2C-3847-175D-B2B37E8830B1}"/>
              </a:ext>
            </a:extLst>
          </p:cNvPr>
          <p:cNvSpPr>
            <a:spLocks noGrp="1"/>
          </p:cNvSpPr>
          <p:nvPr>
            <p:ph sz="half" idx="2"/>
          </p:nvPr>
        </p:nvSpPr>
        <p:spPr>
          <a:xfrm>
            <a:off x="4497388" y="1879432"/>
            <a:ext cx="6889298" cy="3540125"/>
          </a:xfrm>
        </p:spPr>
        <p:txBody>
          <a:bodyPr/>
          <a:lstStyle>
            <a:lvl1pPr>
              <a:lnSpc>
                <a:spcPct val="120000"/>
              </a:lnSpc>
              <a:defRPr sz="2000">
                <a:solidFill>
                  <a:schemeClr val="tx2"/>
                </a:solidFill>
              </a:defRPr>
            </a:lvl1pPr>
            <a:lvl2pPr>
              <a:lnSpc>
                <a:spcPct val="120000"/>
              </a:lnSpc>
              <a:defRPr sz="1800">
                <a:solidFill>
                  <a:schemeClr val="tx2"/>
                </a:solidFill>
              </a:defRPr>
            </a:lvl2pPr>
            <a:lvl3pPr>
              <a:lnSpc>
                <a:spcPct val="120000"/>
              </a:lnSpc>
              <a:defRPr sz="1800">
                <a:solidFill>
                  <a:schemeClr val="tx2"/>
                </a:solidFill>
              </a:defRPr>
            </a:lvl3pPr>
            <a:lvl4pPr>
              <a:lnSpc>
                <a:spcPct val="120000"/>
              </a:lnSpc>
              <a:defRPr sz="1600">
                <a:solidFill>
                  <a:schemeClr val="tx2"/>
                </a:solidFill>
              </a:defRPr>
            </a:lvl4pPr>
            <a:lvl5pPr>
              <a:lnSpc>
                <a:spcPct val="120000"/>
              </a:lnSpc>
              <a:defRPr sz="14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Tree>
    <p:extLst>
      <p:ext uri="{BB962C8B-B14F-4D97-AF65-F5344CB8AC3E}">
        <p14:creationId xmlns:p14="http://schemas.microsoft.com/office/powerpoint/2010/main" val="2449212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B77475DD-D1BC-7841-1A1C-1067CA4578B8}"/>
              </a:ext>
            </a:extLst>
          </p:cNvPr>
          <p:cNvSpPr/>
          <p:nvPr userDrawn="1"/>
        </p:nvSpPr>
        <p:spPr>
          <a:xfrm rot="13751290">
            <a:off x="-3954292" y="3710583"/>
            <a:ext cx="7032484" cy="7032484"/>
          </a:xfrm>
          <a:prstGeom prst="ellipse">
            <a:avLst/>
          </a:prstGeom>
          <a:gradFill flip="none" rotWithShape="1">
            <a:gsLst>
              <a:gs pos="0">
                <a:schemeClr val="tx2"/>
              </a:gs>
              <a:gs pos="100000">
                <a:schemeClr val="tx2">
                  <a:alpha val="4907"/>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Oval 7">
            <a:extLst>
              <a:ext uri="{FF2B5EF4-FFF2-40B4-BE49-F238E27FC236}">
                <a16:creationId xmlns:a16="http://schemas.microsoft.com/office/drawing/2014/main" id="{20689170-6D84-CE9D-BDDC-8BA2F1027F77}"/>
              </a:ext>
            </a:extLst>
          </p:cNvPr>
          <p:cNvSpPr/>
          <p:nvPr userDrawn="1"/>
        </p:nvSpPr>
        <p:spPr>
          <a:xfrm rot="13295205">
            <a:off x="9610988" y="-2304814"/>
            <a:ext cx="5142621" cy="5142621"/>
          </a:xfrm>
          <a:prstGeom prst="ellipse">
            <a:avLst/>
          </a:prstGeom>
          <a:gradFill>
            <a:gsLst>
              <a:gs pos="0">
                <a:schemeClr val="accent1">
                  <a:alpha val="0"/>
                </a:schemeClr>
              </a:gs>
              <a:gs pos="100000">
                <a:schemeClr val="accent1"/>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Oval 8">
            <a:extLst>
              <a:ext uri="{FF2B5EF4-FFF2-40B4-BE49-F238E27FC236}">
                <a16:creationId xmlns:a16="http://schemas.microsoft.com/office/drawing/2014/main" id="{F0982B30-4E5D-5902-C972-48B1A122062E}"/>
              </a:ext>
            </a:extLst>
          </p:cNvPr>
          <p:cNvSpPr/>
          <p:nvPr userDrawn="1"/>
        </p:nvSpPr>
        <p:spPr>
          <a:xfrm rot="17363119">
            <a:off x="1030819" y="997174"/>
            <a:ext cx="2051347" cy="2051347"/>
          </a:xfrm>
          <a:prstGeom prst="ellipse">
            <a:avLst/>
          </a:prstGeom>
          <a:gradFill>
            <a:gsLst>
              <a:gs pos="0">
                <a:schemeClr val="accent2">
                  <a:alpha val="0"/>
                </a:schemeClr>
              </a:gs>
              <a:gs pos="100000">
                <a:schemeClr val="accent2">
                  <a:alpha val="59000"/>
                </a:schemeClr>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2" name="Picture 1" descr="A blue circle in a black background&#10;&#10;AI-generated content may be incorrect.">
            <a:extLst>
              <a:ext uri="{FF2B5EF4-FFF2-40B4-BE49-F238E27FC236}">
                <a16:creationId xmlns:a16="http://schemas.microsoft.com/office/drawing/2014/main" id="{1A4D9A62-C5B9-5B2D-313D-A3E8FC7E7E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73055" y="6218184"/>
            <a:ext cx="2685586" cy="442331"/>
          </a:xfrm>
          <a:prstGeom prst="rect">
            <a:avLst/>
          </a:prstGeom>
        </p:spPr>
      </p:pic>
      <p:sp>
        <p:nvSpPr>
          <p:cNvPr id="3" name="Slide Number Placeholder 4">
            <a:extLst>
              <a:ext uri="{FF2B5EF4-FFF2-40B4-BE49-F238E27FC236}">
                <a16:creationId xmlns:a16="http://schemas.microsoft.com/office/drawing/2014/main" id="{682D4821-BFB5-B0AE-F52F-939EEC48763C}"/>
              </a:ext>
            </a:extLst>
          </p:cNvPr>
          <p:cNvSpPr>
            <a:spLocks noGrp="1"/>
          </p:cNvSpPr>
          <p:nvPr>
            <p:ph type="sldNum" sz="quarter" idx="12"/>
          </p:nvPr>
        </p:nvSpPr>
        <p:spPr>
          <a:xfrm>
            <a:off x="4724400" y="6305550"/>
            <a:ext cx="2743200" cy="365125"/>
          </a:xfrm>
          <a:prstGeom prst="rect">
            <a:avLst/>
          </a:prstGeom>
        </p:spPr>
        <p:txBody>
          <a:bodyPr/>
          <a:lstStyle>
            <a:lvl1pPr algn="ctr">
              <a:defRPr/>
            </a:lvl1pPr>
          </a:lstStyle>
          <a:p>
            <a:fld id="{1F058C73-FE0A-4E30-AE8F-E1F218F5137E}" type="slidenum">
              <a:rPr lang="en-ID" smtClean="0"/>
              <a:pPr/>
              <a:t>‹#›</a:t>
            </a:fld>
            <a:endParaRPr lang="en-ID"/>
          </a:p>
        </p:txBody>
      </p:sp>
      <p:sp>
        <p:nvSpPr>
          <p:cNvPr id="5" name="Title 1">
            <a:extLst>
              <a:ext uri="{FF2B5EF4-FFF2-40B4-BE49-F238E27FC236}">
                <a16:creationId xmlns:a16="http://schemas.microsoft.com/office/drawing/2014/main" id="{EB5FA6AE-145F-E629-0C96-E33A948DA284}"/>
              </a:ext>
            </a:extLst>
          </p:cNvPr>
          <p:cNvSpPr>
            <a:spLocks noGrp="1"/>
          </p:cNvSpPr>
          <p:nvPr>
            <p:ph type="title"/>
          </p:nvPr>
        </p:nvSpPr>
        <p:spPr>
          <a:xfrm>
            <a:off x="831850" y="2108123"/>
            <a:ext cx="10515600" cy="1500187"/>
          </a:xfrm>
        </p:spPr>
        <p:txBody>
          <a:bodyPr anchor="b">
            <a:normAutofit/>
          </a:bodyPr>
          <a:lstStyle>
            <a:lvl1pPr algn="ctr">
              <a:defRPr sz="5400" b="1">
                <a:solidFill>
                  <a:schemeClr val="tx2"/>
                </a:solidFill>
              </a:defRPr>
            </a:lvl1pPr>
          </a:lstStyle>
          <a:p>
            <a:r>
              <a:rPr lang="en-US" dirty="0"/>
              <a:t>Click to edit Master title style</a:t>
            </a:r>
            <a:endParaRPr lang="en-ID" dirty="0"/>
          </a:p>
        </p:txBody>
      </p:sp>
      <p:sp>
        <p:nvSpPr>
          <p:cNvPr id="6" name="Text Placeholder 2">
            <a:extLst>
              <a:ext uri="{FF2B5EF4-FFF2-40B4-BE49-F238E27FC236}">
                <a16:creationId xmlns:a16="http://schemas.microsoft.com/office/drawing/2014/main" id="{EAAC5C6E-F975-3892-E36B-B688720B5EEE}"/>
              </a:ext>
            </a:extLst>
          </p:cNvPr>
          <p:cNvSpPr>
            <a:spLocks noGrp="1"/>
          </p:cNvSpPr>
          <p:nvPr>
            <p:ph type="body" idx="1"/>
          </p:nvPr>
        </p:nvSpPr>
        <p:spPr>
          <a:xfrm>
            <a:off x="831850" y="3767574"/>
            <a:ext cx="10515600" cy="635195"/>
          </a:xfrm>
        </p:spPr>
        <p:txBody>
          <a:bodyPr/>
          <a:lstStyle>
            <a:lvl1pPr marL="0" indent="0" algn="ctr">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419343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C8968C6-DF4F-59B1-C810-CE8FD0C19325}"/>
              </a:ext>
            </a:extLst>
          </p:cNvPr>
          <p:cNvSpPr>
            <a:spLocks noGrp="1"/>
          </p:cNvSpPr>
          <p:nvPr>
            <p:ph type="sldNum" sz="quarter" idx="12"/>
          </p:nvPr>
        </p:nvSpPr>
        <p:spPr>
          <a:xfrm>
            <a:off x="4724400" y="6305550"/>
            <a:ext cx="2743200" cy="365125"/>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3625728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A9466-5EB7-EE15-7138-5D4C5B128512}"/>
              </a:ext>
            </a:extLst>
          </p:cNvPr>
          <p:cNvSpPr>
            <a:spLocks noGrp="1"/>
          </p:cNvSpPr>
          <p:nvPr>
            <p:ph type="title"/>
          </p:nvPr>
        </p:nvSpPr>
        <p:spPr/>
        <p:txBody>
          <a:bodyPr/>
          <a:lstStyle>
            <a:lvl1pPr>
              <a:defRPr sz="2800" b="1">
                <a:solidFill>
                  <a:schemeClr val="tx2"/>
                </a:solidFill>
              </a:defRPr>
            </a:lvl1pPr>
          </a:lstStyle>
          <a:p>
            <a:r>
              <a:rPr lang="en-US" dirty="0"/>
              <a:t>Click to edit Master title style</a:t>
            </a:r>
            <a:endParaRPr lang="en-ID" dirty="0"/>
          </a:p>
        </p:txBody>
      </p:sp>
      <p:sp>
        <p:nvSpPr>
          <p:cNvPr id="3" name="Content Placeholder 2">
            <a:extLst>
              <a:ext uri="{FF2B5EF4-FFF2-40B4-BE49-F238E27FC236}">
                <a16:creationId xmlns:a16="http://schemas.microsoft.com/office/drawing/2014/main" id="{0AA8DED5-D5F0-8374-4046-B126C8C6D842}"/>
              </a:ext>
            </a:extLst>
          </p:cNvPr>
          <p:cNvSpPr>
            <a:spLocks noGrp="1"/>
          </p:cNvSpPr>
          <p:nvPr>
            <p:ph idx="1"/>
          </p:nvPr>
        </p:nvSpPr>
        <p:spPr>
          <a:xfrm>
            <a:off x="838200" y="1825625"/>
            <a:ext cx="10515600" cy="4178935"/>
          </a:xfrm>
        </p:spPr>
        <p:txBody>
          <a:bodyPr/>
          <a:lstStyle>
            <a:lvl1pPr>
              <a:lnSpc>
                <a:spcPct val="120000"/>
              </a:lnSpc>
              <a:defRPr sz="2400">
                <a:solidFill>
                  <a:schemeClr val="tx2"/>
                </a:solidFill>
              </a:defRPr>
            </a:lvl1pPr>
            <a:lvl2pPr>
              <a:lnSpc>
                <a:spcPct val="120000"/>
              </a:lnSpc>
              <a:defRPr sz="2000">
                <a:solidFill>
                  <a:schemeClr val="tx2"/>
                </a:solidFill>
              </a:defRPr>
            </a:lvl2pPr>
            <a:lvl3pPr>
              <a:lnSpc>
                <a:spcPct val="120000"/>
              </a:lnSpc>
              <a:defRPr sz="1800">
                <a:solidFill>
                  <a:schemeClr val="tx2"/>
                </a:solidFill>
              </a:defRPr>
            </a:lvl3pPr>
            <a:lvl4pPr>
              <a:lnSpc>
                <a:spcPct val="120000"/>
              </a:lnSpc>
              <a:defRPr sz="1600">
                <a:solidFill>
                  <a:schemeClr val="tx2"/>
                </a:solidFill>
              </a:defRPr>
            </a:lvl4pPr>
            <a:lvl5pPr>
              <a:lnSpc>
                <a:spcPct val="120000"/>
              </a:lnSpc>
              <a:defRPr sz="14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pic>
        <p:nvPicPr>
          <p:cNvPr id="7" name="Picture 6" descr="A blue circle in a black background&#10;&#10;AI-generated content may be incorrect.">
            <a:extLst>
              <a:ext uri="{FF2B5EF4-FFF2-40B4-BE49-F238E27FC236}">
                <a16:creationId xmlns:a16="http://schemas.microsoft.com/office/drawing/2014/main" id="{E1057833-3879-D2F2-41B2-DCD6A9BC94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73055" y="6218184"/>
            <a:ext cx="2685586" cy="442331"/>
          </a:xfrm>
          <a:prstGeom prst="rect">
            <a:avLst/>
          </a:prstGeom>
        </p:spPr>
      </p:pic>
      <p:sp>
        <p:nvSpPr>
          <p:cNvPr id="8" name="Slide Number Placeholder 4">
            <a:extLst>
              <a:ext uri="{FF2B5EF4-FFF2-40B4-BE49-F238E27FC236}">
                <a16:creationId xmlns:a16="http://schemas.microsoft.com/office/drawing/2014/main" id="{BC7E8A7B-3265-8DCA-AE6C-67CF6398FFD9}"/>
              </a:ext>
            </a:extLst>
          </p:cNvPr>
          <p:cNvSpPr>
            <a:spLocks noGrp="1"/>
          </p:cNvSpPr>
          <p:nvPr>
            <p:ph type="sldNum" sz="quarter" idx="12"/>
          </p:nvPr>
        </p:nvSpPr>
        <p:spPr>
          <a:xfrm>
            <a:off x="4724400" y="6305550"/>
            <a:ext cx="2743200" cy="365125"/>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2512835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E82322A-A3A3-B3BC-48CD-2400AA7895ED}"/>
              </a:ext>
            </a:extLst>
          </p:cNvPr>
          <p:cNvSpPr/>
          <p:nvPr userDrawn="1"/>
        </p:nvSpPr>
        <p:spPr>
          <a:xfrm>
            <a:off x="0" y="0"/>
            <a:ext cx="12192000" cy="608965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1DE43B2-FDB7-A745-AF26-9431235F03A3}"/>
              </a:ext>
            </a:extLst>
          </p:cNvPr>
          <p:cNvSpPr/>
          <p:nvPr userDrawn="1"/>
        </p:nvSpPr>
        <p:spPr>
          <a:xfrm rot="17363119">
            <a:off x="8168856" y="-1504864"/>
            <a:ext cx="6055490" cy="6055490"/>
          </a:xfrm>
          <a:prstGeom prst="ellipse">
            <a:avLst/>
          </a:prstGeom>
          <a:gradFill>
            <a:gsLst>
              <a:gs pos="0">
                <a:schemeClr val="accent3">
                  <a:alpha val="0"/>
                </a:schemeClr>
              </a:gs>
              <a:gs pos="100000">
                <a:schemeClr val="accent3"/>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Oval 10">
            <a:extLst>
              <a:ext uri="{FF2B5EF4-FFF2-40B4-BE49-F238E27FC236}">
                <a16:creationId xmlns:a16="http://schemas.microsoft.com/office/drawing/2014/main" id="{C9558A5F-5983-E375-6847-BBEED29F3506}"/>
              </a:ext>
            </a:extLst>
          </p:cNvPr>
          <p:cNvSpPr/>
          <p:nvPr userDrawn="1"/>
        </p:nvSpPr>
        <p:spPr>
          <a:xfrm rot="17363119">
            <a:off x="7164148" y="-428233"/>
            <a:ext cx="1766362" cy="1766362"/>
          </a:xfrm>
          <a:prstGeom prst="ellipse">
            <a:avLst/>
          </a:prstGeom>
          <a:gradFill>
            <a:gsLst>
              <a:gs pos="0">
                <a:schemeClr val="accent2">
                  <a:alpha val="0"/>
                </a:schemeClr>
              </a:gs>
              <a:gs pos="100000">
                <a:schemeClr val="accent2">
                  <a:alpha val="59000"/>
                </a:schemeClr>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 name="Title 1">
            <a:extLst>
              <a:ext uri="{FF2B5EF4-FFF2-40B4-BE49-F238E27FC236}">
                <a16:creationId xmlns:a16="http://schemas.microsoft.com/office/drawing/2014/main" id="{0DF60FAB-CA2E-3711-A0CC-34B5D24F42B1}"/>
              </a:ext>
            </a:extLst>
          </p:cNvPr>
          <p:cNvSpPr>
            <a:spLocks noGrp="1"/>
          </p:cNvSpPr>
          <p:nvPr>
            <p:ph type="title"/>
          </p:nvPr>
        </p:nvSpPr>
        <p:spPr>
          <a:xfrm>
            <a:off x="831850" y="1709738"/>
            <a:ext cx="10515600" cy="2852737"/>
          </a:xfrm>
        </p:spPr>
        <p:txBody>
          <a:bodyPr anchor="b">
            <a:normAutofit/>
          </a:bodyPr>
          <a:lstStyle>
            <a:lvl1pPr>
              <a:defRPr sz="5400" b="1">
                <a:solidFill>
                  <a:schemeClr val="bg1"/>
                </a:solidFill>
              </a:defRPr>
            </a:lvl1pPr>
          </a:lstStyle>
          <a:p>
            <a:r>
              <a:rPr lang="en-US" dirty="0"/>
              <a:t>Click to edit Master title style</a:t>
            </a:r>
            <a:endParaRPr lang="en-ID" dirty="0"/>
          </a:p>
        </p:txBody>
      </p:sp>
      <p:sp>
        <p:nvSpPr>
          <p:cNvPr id="3" name="Text Placeholder 2">
            <a:extLst>
              <a:ext uri="{FF2B5EF4-FFF2-40B4-BE49-F238E27FC236}">
                <a16:creationId xmlns:a16="http://schemas.microsoft.com/office/drawing/2014/main" id="{DD48A1DB-796E-F9FE-D586-F70E1AED1B96}"/>
              </a:ext>
            </a:extLst>
          </p:cNvPr>
          <p:cNvSpPr>
            <a:spLocks noGrp="1"/>
          </p:cNvSpPr>
          <p:nvPr>
            <p:ph type="body" idx="1"/>
          </p:nvPr>
        </p:nvSpPr>
        <p:spPr>
          <a:xfrm>
            <a:off x="831850" y="4589463"/>
            <a:ext cx="10515600" cy="1500187"/>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7" name="Picture 6" descr="A blue circle in a black background&#10;&#10;AI-generated content may be incorrect.">
            <a:extLst>
              <a:ext uri="{FF2B5EF4-FFF2-40B4-BE49-F238E27FC236}">
                <a16:creationId xmlns:a16="http://schemas.microsoft.com/office/drawing/2014/main" id="{B6A039E9-DD8D-915E-1FB9-7D2CC59EFD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73055" y="6218184"/>
            <a:ext cx="2685586" cy="442331"/>
          </a:xfrm>
          <a:prstGeom prst="rect">
            <a:avLst/>
          </a:prstGeom>
        </p:spPr>
      </p:pic>
      <p:sp>
        <p:nvSpPr>
          <p:cNvPr id="8" name="Slide Number Placeholder 4">
            <a:extLst>
              <a:ext uri="{FF2B5EF4-FFF2-40B4-BE49-F238E27FC236}">
                <a16:creationId xmlns:a16="http://schemas.microsoft.com/office/drawing/2014/main" id="{126EB0B1-8C35-A439-A118-121105EFDC30}"/>
              </a:ext>
            </a:extLst>
          </p:cNvPr>
          <p:cNvSpPr>
            <a:spLocks noGrp="1"/>
          </p:cNvSpPr>
          <p:nvPr>
            <p:ph type="sldNum" sz="quarter" idx="12"/>
          </p:nvPr>
        </p:nvSpPr>
        <p:spPr>
          <a:xfrm>
            <a:off x="4724400" y="6305550"/>
            <a:ext cx="2743200" cy="365125"/>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2451958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bg>
      <p:bgPr>
        <a:gradFill>
          <a:gsLst>
            <a:gs pos="0">
              <a:schemeClr val="accent2">
                <a:alpha val="15000"/>
              </a:schemeClr>
            </a:gs>
            <a:gs pos="99000">
              <a:schemeClr val="accent2">
                <a:alpha val="0"/>
              </a:schemeClr>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6E7D6-21A1-2F32-0EAC-8701C09CD2F7}"/>
              </a:ext>
            </a:extLst>
          </p:cNvPr>
          <p:cNvSpPr>
            <a:spLocks noGrp="1"/>
          </p:cNvSpPr>
          <p:nvPr>
            <p:ph type="title"/>
          </p:nvPr>
        </p:nvSpPr>
        <p:spPr/>
        <p:txBody>
          <a:bodyPr>
            <a:normAutofit/>
          </a:bodyPr>
          <a:lstStyle>
            <a:lvl1pPr>
              <a:defRPr sz="2800" b="1">
                <a:solidFill>
                  <a:schemeClr val="tx2"/>
                </a:solidFill>
              </a:defRPr>
            </a:lvl1pPr>
          </a:lstStyle>
          <a:p>
            <a:r>
              <a:rPr lang="en-US" dirty="0"/>
              <a:t>Click to edit Master title style</a:t>
            </a:r>
            <a:endParaRPr lang="en-ID" dirty="0"/>
          </a:p>
        </p:txBody>
      </p:sp>
      <p:sp>
        <p:nvSpPr>
          <p:cNvPr id="3" name="Content Placeholder 2">
            <a:extLst>
              <a:ext uri="{FF2B5EF4-FFF2-40B4-BE49-F238E27FC236}">
                <a16:creationId xmlns:a16="http://schemas.microsoft.com/office/drawing/2014/main" id="{6A982C7B-8479-74CD-7F4A-A126E609032B}"/>
              </a:ext>
            </a:extLst>
          </p:cNvPr>
          <p:cNvSpPr>
            <a:spLocks noGrp="1"/>
          </p:cNvSpPr>
          <p:nvPr>
            <p:ph sz="half" idx="1"/>
          </p:nvPr>
        </p:nvSpPr>
        <p:spPr>
          <a:xfrm>
            <a:off x="838200" y="1825625"/>
            <a:ext cx="5181600" cy="4178935"/>
          </a:xfrm>
        </p:spPr>
        <p:txBody>
          <a:bodyPr/>
          <a:lstStyle>
            <a:lvl1pPr>
              <a:lnSpc>
                <a:spcPct val="120000"/>
              </a:lnSpc>
              <a:defRPr sz="2400">
                <a:solidFill>
                  <a:schemeClr val="tx2"/>
                </a:solidFill>
              </a:defRPr>
            </a:lvl1pPr>
            <a:lvl2pPr>
              <a:lnSpc>
                <a:spcPct val="120000"/>
              </a:lnSpc>
              <a:defRPr sz="2000">
                <a:solidFill>
                  <a:schemeClr val="tx2"/>
                </a:solidFill>
              </a:defRPr>
            </a:lvl2pPr>
            <a:lvl3pPr>
              <a:lnSpc>
                <a:spcPct val="120000"/>
              </a:lnSpc>
              <a:defRPr sz="1800">
                <a:solidFill>
                  <a:schemeClr val="tx2"/>
                </a:solidFill>
              </a:defRPr>
            </a:lvl3pPr>
            <a:lvl4pPr>
              <a:lnSpc>
                <a:spcPct val="120000"/>
              </a:lnSpc>
              <a:defRPr sz="1600">
                <a:solidFill>
                  <a:schemeClr val="tx2"/>
                </a:solidFill>
              </a:defRPr>
            </a:lvl4pPr>
            <a:lvl5pPr>
              <a:lnSpc>
                <a:spcPct val="120000"/>
              </a:lnSpc>
              <a:defRPr sz="14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4" name="Content Placeholder 3">
            <a:extLst>
              <a:ext uri="{FF2B5EF4-FFF2-40B4-BE49-F238E27FC236}">
                <a16:creationId xmlns:a16="http://schemas.microsoft.com/office/drawing/2014/main" id="{08472C61-98A6-8E36-CFAF-B247157C433D}"/>
              </a:ext>
            </a:extLst>
          </p:cNvPr>
          <p:cNvSpPr>
            <a:spLocks noGrp="1"/>
          </p:cNvSpPr>
          <p:nvPr>
            <p:ph sz="half" idx="2"/>
          </p:nvPr>
        </p:nvSpPr>
        <p:spPr>
          <a:xfrm>
            <a:off x="6172200" y="1825625"/>
            <a:ext cx="5181600" cy="4178935"/>
          </a:xfrm>
        </p:spPr>
        <p:txBody>
          <a:bodyPr/>
          <a:lstStyle>
            <a:lvl1pPr>
              <a:lnSpc>
                <a:spcPct val="120000"/>
              </a:lnSpc>
              <a:defRPr sz="2400">
                <a:solidFill>
                  <a:schemeClr val="tx2"/>
                </a:solidFill>
              </a:defRPr>
            </a:lvl1pPr>
            <a:lvl2pPr>
              <a:lnSpc>
                <a:spcPct val="120000"/>
              </a:lnSpc>
              <a:defRPr sz="2000">
                <a:solidFill>
                  <a:schemeClr val="tx2"/>
                </a:solidFill>
              </a:defRPr>
            </a:lvl2pPr>
            <a:lvl3pPr>
              <a:lnSpc>
                <a:spcPct val="120000"/>
              </a:lnSpc>
              <a:defRPr sz="1800">
                <a:solidFill>
                  <a:schemeClr val="tx2"/>
                </a:solidFill>
              </a:defRPr>
            </a:lvl3pPr>
            <a:lvl4pPr>
              <a:lnSpc>
                <a:spcPct val="120000"/>
              </a:lnSpc>
              <a:defRPr sz="1600">
                <a:solidFill>
                  <a:schemeClr val="tx2"/>
                </a:solidFill>
              </a:defRPr>
            </a:lvl4pPr>
            <a:lvl5pPr>
              <a:lnSpc>
                <a:spcPct val="120000"/>
              </a:lnSpc>
              <a:defRPr sz="14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pic>
        <p:nvPicPr>
          <p:cNvPr id="8" name="Picture 7" descr="A blue circle in a black background&#10;&#10;AI-generated content may be incorrect.">
            <a:extLst>
              <a:ext uri="{FF2B5EF4-FFF2-40B4-BE49-F238E27FC236}">
                <a16:creationId xmlns:a16="http://schemas.microsoft.com/office/drawing/2014/main" id="{E0DF0125-B031-33F3-FEB9-1BE728ECFF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73055" y="6218184"/>
            <a:ext cx="2685586" cy="442331"/>
          </a:xfrm>
          <a:prstGeom prst="rect">
            <a:avLst/>
          </a:prstGeom>
        </p:spPr>
      </p:pic>
      <p:sp>
        <p:nvSpPr>
          <p:cNvPr id="9" name="Slide Number Placeholder 4">
            <a:extLst>
              <a:ext uri="{FF2B5EF4-FFF2-40B4-BE49-F238E27FC236}">
                <a16:creationId xmlns:a16="http://schemas.microsoft.com/office/drawing/2014/main" id="{919ACB72-71DC-033B-A84D-B997ACB71310}"/>
              </a:ext>
            </a:extLst>
          </p:cNvPr>
          <p:cNvSpPr>
            <a:spLocks noGrp="1"/>
          </p:cNvSpPr>
          <p:nvPr>
            <p:ph type="sldNum" sz="quarter" idx="12"/>
          </p:nvPr>
        </p:nvSpPr>
        <p:spPr>
          <a:xfrm>
            <a:off x="4724400" y="6305550"/>
            <a:ext cx="2743200" cy="365125"/>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4004334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1E8E3-5D11-94AA-57EA-5913CF2665CF}"/>
              </a:ext>
            </a:extLst>
          </p:cNvPr>
          <p:cNvSpPr>
            <a:spLocks noGrp="1"/>
          </p:cNvSpPr>
          <p:nvPr>
            <p:ph type="title"/>
          </p:nvPr>
        </p:nvSpPr>
        <p:spPr>
          <a:xfrm>
            <a:off x="839788" y="365125"/>
            <a:ext cx="10515600" cy="1325563"/>
          </a:xfrm>
        </p:spPr>
        <p:txBody>
          <a:bodyPr>
            <a:normAutofit/>
          </a:bodyPr>
          <a:lstStyle>
            <a:lvl1pPr>
              <a:defRPr sz="2800" b="1">
                <a:solidFill>
                  <a:schemeClr val="tx2"/>
                </a:solidFill>
              </a:defRPr>
            </a:lvl1pPr>
          </a:lstStyle>
          <a:p>
            <a:r>
              <a:rPr lang="en-US" dirty="0"/>
              <a:t>Click to edit Master title style</a:t>
            </a:r>
            <a:endParaRPr lang="en-ID" dirty="0"/>
          </a:p>
        </p:txBody>
      </p:sp>
      <p:sp>
        <p:nvSpPr>
          <p:cNvPr id="3" name="Text Placeholder 2">
            <a:extLst>
              <a:ext uri="{FF2B5EF4-FFF2-40B4-BE49-F238E27FC236}">
                <a16:creationId xmlns:a16="http://schemas.microsoft.com/office/drawing/2014/main" id="{CA04F852-D588-6DB6-C438-948BAC1FA44D}"/>
              </a:ext>
            </a:extLst>
          </p:cNvPr>
          <p:cNvSpPr>
            <a:spLocks noGrp="1"/>
          </p:cNvSpPr>
          <p:nvPr>
            <p:ph type="body" idx="1"/>
          </p:nvPr>
        </p:nvSpPr>
        <p:spPr>
          <a:xfrm>
            <a:off x="839788" y="1681163"/>
            <a:ext cx="5157787" cy="82391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BB4300F-4944-5EE7-2B1D-D89F3C6ED13E}"/>
              </a:ext>
            </a:extLst>
          </p:cNvPr>
          <p:cNvSpPr>
            <a:spLocks noGrp="1"/>
          </p:cNvSpPr>
          <p:nvPr>
            <p:ph sz="half" idx="2"/>
          </p:nvPr>
        </p:nvSpPr>
        <p:spPr>
          <a:xfrm>
            <a:off x="839788" y="2505075"/>
            <a:ext cx="5157787" cy="3540125"/>
          </a:xfrm>
        </p:spPr>
        <p:txBody>
          <a:bodyPr/>
          <a:lstStyle>
            <a:lvl1pPr>
              <a:lnSpc>
                <a:spcPct val="120000"/>
              </a:lnSpc>
              <a:defRPr sz="2000">
                <a:solidFill>
                  <a:schemeClr val="tx2"/>
                </a:solidFill>
              </a:defRPr>
            </a:lvl1pPr>
            <a:lvl2pPr>
              <a:lnSpc>
                <a:spcPct val="120000"/>
              </a:lnSpc>
              <a:defRPr sz="1800">
                <a:solidFill>
                  <a:schemeClr val="tx2"/>
                </a:solidFill>
              </a:defRPr>
            </a:lvl2pPr>
            <a:lvl3pPr>
              <a:lnSpc>
                <a:spcPct val="120000"/>
              </a:lnSpc>
              <a:defRPr sz="1800">
                <a:solidFill>
                  <a:schemeClr val="tx2"/>
                </a:solidFill>
              </a:defRPr>
            </a:lvl3pPr>
            <a:lvl4pPr>
              <a:lnSpc>
                <a:spcPct val="120000"/>
              </a:lnSpc>
              <a:defRPr sz="1600">
                <a:solidFill>
                  <a:schemeClr val="tx2"/>
                </a:solidFill>
              </a:defRPr>
            </a:lvl4pPr>
            <a:lvl5pPr>
              <a:lnSpc>
                <a:spcPct val="120000"/>
              </a:lnSpc>
              <a:defRPr sz="14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5" name="Text Placeholder 4">
            <a:extLst>
              <a:ext uri="{FF2B5EF4-FFF2-40B4-BE49-F238E27FC236}">
                <a16:creationId xmlns:a16="http://schemas.microsoft.com/office/drawing/2014/main" id="{BE0CF3E6-97A1-1D6D-97B4-0AE58CAA479A}"/>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3E2C25B-3FCE-B200-B79F-9D324A8653AB}"/>
              </a:ext>
            </a:extLst>
          </p:cNvPr>
          <p:cNvSpPr>
            <a:spLocks noGrp="1"/>
          </p:cNvSpPr>
          <p:nvPr>
            <p:ph sz="quarter" idx="4"/>
          </p:nvPr>
        </p:nvSpPr>
        <p:spPr>
          <a:xfrm>
            <a:off x="6172200" y="2505075"/>
            <a:ext cx="5183188" cy="3540125"/>
          </a:xfrm>
        </p:spPr>
        <p:txBody>
          <a:bodyPr/>
          <a:lstStyle>
            <a:lvl1pPr>
              <a:lnSpc>
                <a:spcPct val="120000"/>
              </a:lnSpc>
              <a:defRPr sz="2400">
                <a:solidFill>
                  <a:schemeClr val="tx2"/>
                </a:solidFill>
              </a:defRPr>
            </a:lvl1pPr>
            <a:lvl2pPr>
              <a:lnSpc>
                <a:spcPct val="120000"/>
              </a:lnSpc>
              <a:defRPr sz="2000">
                <a:solidFill>
                  <a:schemeClr val="tx2"/>
                </a:solidFill>
              </a:defRPr>
            </a:lvl2pPr>
            <a:lvl3pPr>
              <a:lnSpc>
                <a:spcPct val="120000"/>
              </a:lnSpc>
              <a:defRPr sz="1800">
                <a:solidFill>
                  <a:schemeClr val="tx2"/>
                </a:solidFill>
              </a:defRPr>
            </a:lvl3pPr>
            <a:lvl4pPr>
              <a:lnSpc>
                <a:spcPct val="120000"/>
              </a:lnSpc>
              <a:defRPr sz="1600">
                <a:solidFill>
                  <a:schemeClr val="tx2"/>
                </a:solidFill>
              </a:defRPr>
            </a:lvl4pPr>
            <a:lvl5pPr>
              <a:lnSpc>
                <a:spcPct val="120000"/>
              </a:lnSpc>
              <a:defRPr sz="14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pic>
        <p:nvPicPr>
          <p:cNvPr id="10" name="Picture 9" descr="A blue circle in a black background&#10;&#10;AI-generated content may be incorrect.">
            <a:extLst>
              <a:ext uri="{FF2B5EF4-FFF2-40B4-BE49-F238E27FC236}">
                <a16:creationId xmlns:a16="http://schemas.microsoft.com/office/drawing/2014/main" id="{589D02BD-3C4E-3661-EC2F-A05152DD22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73055" y="6218184"/>
            <a:ext cx="2685586" cy="442331"/>
          </a:xfrm>
          <a:prstGeom prst="rect">
            <a:avLst/>
          </a:prstGeom>
        </p:spPr>
      </p:pic>
      <p:sp>
        <p:nvSpPr>
          <p:cNvPr id="11" name="Slide Number Placeholder 4">
            <a:extLst>
              <a:ext uri="{FF2B5EF4-FFF2-40B4-BE49-F238E27FC236}">
                <a16:creationId xmlns:a16="http://schemas.microsoft.com/office/drawing/2014/main" id="{73B79192-1064-1DC9-81AC-DAF779418EF5}"/>
              </a:ext>
            </a:extLst>
          </p:cNvPr>
          <p:cNvSpPr>
            <a:spLocks noGrp="1"/>
          </p:cNvSpPr>
          <p:nvPr>
            <p:ph type="sldNum" sz="quarter" idx="12"/>
          </p:nvPr>
        </p:nvSpPr>
        <p:spPr>
          <a:xfrm>
            <a:off x="4724400" y="6305550"/>
            <a:ext cx="2743200" cy="365125"/>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10141015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1_Comparison">
    <p:bg>
      <p:bgPr>
        <a:gradFill flip="none" rotWithShape="1">
          <a:gsLst>
            <a:gs pos="0">
              <a:schemeClr val="accent2">
                <a:alpha val="15000"/>
              </a:schemeClr>
            </a:gs>
            <a:gs pos="99000">
              <a:schemeClr val="accent2">
                <a:alpha val="0"/>
              </a:schemeClr>
            </a:gs>
          </a:gsLst>
          <a:lin ang="81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1E8E3-5D11-94AA-57EA-5913CF2665CF}"/>
              </a:ext>
            </a:extLst>
          </p:cNvPr>
          <p:cNvSpPr>
            <a:spLocks noGrp="1"/>
          </p:cNvSpPr>
          <p:nvPr>
            <p:ph type="title"/>
          </p:nvPr>
        </p:nvSpPr>
        <p:spPr>
          <a:xfrm>
            <a:off x="839788" y="365126"/>
            <a:ext cx="10515600" cy="1143053"/>
          </a:xfrm>
        </p:spPr>
        <p:txBody>
          <a:bodyPr>
            <a:normAutofit/>
          </a:bodyPr>
          <a:lstStyle>
            <a:lvl1pPr>
              <a:defRPr sz="3600" b="1">
                <a:solidFill>
                  <a:schemeClr val="tx2"/>
                </a:solidFill>
              </a:defRPr>
            </a:lvl1pPr>
          </a:lstStyle>
          <a:p>
            <a:r>
              <a:rPr lang="en-US" dirty="0"/>
              <a:t>Click to edit Master title style</a:t>
            </a:r>
            <a:endParaRPr lang="en-ID" dirty="0"/>
          </a:p>
        </p:txBody>
      </p:sp>
      <p:sp>
        <p:nvSpPr>
          <p:cNvPr id="3" name="Text Placeholder 2">
            <a:extLst>
              <a:ext uri="{FF2B5EF4-FFF2-40B4-BE49-F238E27FC236}">
                <a16:creationId xmlns:a16="http://schemas.microsoft.com/office/drawing/2014/main" id="{CA04F852-D588-6DB6-C438-948BAC1FA44D}"/>
              </a:ext>
            </a:extLst>
          </p:cNvPr>
          <p:cNvSpPr>
            <a:spLocks noGrp="1"/>
          </p:cNvSpPr>
          <p:nvPr>
            <p:ph type="body" idx="1"/>
          </p:nvPr>
        </p:nvSpPr>
        <p:spPr>
          <a:xfrm>
            <a:off x="839788" y="1681163"/>
            <a:ext cx="3325563" cy="82391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BB4300F-4944-5EE7-2B1D-D89F3C6ED13E}"/>
              </a:ext>
            </a:extLst>
          </p:cNvPr>
          <p:cNvSpPr>
            <a:spLocks noGrp="1"/>
          </p:cNvSpPr>
          <p:nvPr>
            <p:ph sz="half" idx="2"/>
          </p:nvPr>
        </p:nvSpPr>
        <p:spPr>
          <a:xfrm>
            <a:off x="839788" y="2505075"/>
            <a:ext cx="3325563" cy="3540125"/>
          </a:xfrm>
        </p:spPr>
        <p:txBody>
          <a:bodyPr/>
          <a:lstStyle>
            <a:lvl1pPr>
              <a:lnSpc>
                <a:spcPct val="120000"/>
              </a:lnSpc>
              <a:defRPr sz="2000">
                <a:solidFill>
                  <a:schemeClr val="tx2"/>
                </a:solidFill>
              </a:defRPr>
            </a:lvl1pPr>
            <a:lvl2pPr>
              <a:lnSpc>
                <a:spcPct val="120000"/>
              </a:lnSpc>
              <a:defRPr sz="1800">
                <a:solidFill>
                  <a:schemeClr val="tx2"/>
                </a:solidFill>
              </a:defRPr>
            </a:lvl2pPr>
            <a:lvl3pPr>
              <a:lnSpc>
                <a:spcPct val="120000"/>
              </a:lnSpc>
              <a:defRPr sz="1800">
                <a:solidFill>
                  <a:schemeClr val="tx2"/>
                </a:solidFill>
              </a:defRPr>
            </a:lvl3pPr>
            <a:lvl4pPr>
              <a:lnSpc>
                <a:spcPct val="120000"/>
              </a:lnSpc>
              <a:defRPr sz="1600">
                <a:solidFill>
                  <a:schemeClr val="tx2"/>
                </a:solidFill>
              </a:defRPr>
            </a:lvl4pPr>
            <a:lvl5pPr>
              <a:lnSpc>
                <a:spcPct val="120000"/>
              </a:lnSpc>
              <a:defRPr sz="14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5" name="Text Placeholder 4">
            <a:extLst>
              <a:ext uri="{FF2B5EF4-FFF2-40B4-BE49-F238E27FC236}">
                <a16:creationId xmlns:a16="http://schemas.microsoft.com/office/drawing/2014/main" id="{BE0CF3E6-97A1-1D6D-97B4-0AE58CAA479A}"/>
              </a:ext>
            </a:extLst>
          </p:cNvPr>
          <p:cNvSpPr>
            <a:spLocks noGrp="1"/>
          </p:cNvSpPr>
          <p:nvPr>
            <p:ph type="body" sz="quarter" idx="3"/>
          </p:nvPr>
        </p:nvSpPr>
        <p:spPr>
          <a:xfrm>
            <a:off x="4390316" y="1681163"/>
            <a:ext cx="3347201" cy="82391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3E2C25B-3FCE-B200-B79F-9D324A8653AB}"/>
              </a:ext>
            </a:extLst>
          </p:cNvPr>
          <p:cNvSpPr>
            <a:spLocks noGrp="1"/>
          </p:cNvSpPr>
          <p:nvPr>
            <p:ph sz="quarter" idx="4"/>
          </p:nvPr>
        </p:nvSpPr>
        <p:spPr>
          <a:xfrm>
            <a:off x="4390316" y="2505075"/>
            <a:ext cx="3347201" cy="3540125"/>
          </a:xfrm>
        </p:spPr>
        <p:txBody>
          <a:bodyPr/>
          <a:lstStyle>
            <a:lvl1pPr>
              <a:lnSpc>
                <a:spcPct val="120000"/>
              </a:lnSpc>
              <a:defRPr sz="2400">
                <a:solidFill>
                  <a:schemeClr val="tx2"/>
                </a:solidFill>
              </a:defRPr>
            </a:lvl1pPr>
            <a:lvl2pPr>
              <a:lnSpc>
                <a:spcPct val="120000"/>
              </a:lnSpc>
              <a:defRPr sz="2000">
                <a:solidFill>
                  <a:schemeClr val="tx2"/>
                </a:solidFill>
              </a:defRPr>
            </a:lvl2pPr>
            <a:lvl3pPr>
              <a:lnSpc>
                <a:spcPct val="120000"/>
              </a:lnSpc>
              <a:defRPr sz="1800">
                <a:solidFill>
                  <a:schemeClr val="tx2"/>
                </a:solidFill>
              </a:defRPr>
            </a:lvl3pPr>
            <a:lvl4pPr>
              <a:lnSpc>
                <a:spcPct val="120000"/>
              </a:lnSpc>
              <a:defRPr sz="1600">
                <a:solidFill>
                  <a:schemeClr val="tx2"/>
                </a:solidFill>
              </a:defRPr>
            </a:lvl4pPr>
            <a:lvl5pPr>
              <a:lnSpc>
                <a:spcPct val="120000"/>
              </a:lnSpc>
              <a:defRPr sz="14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pic>
        <p:nvPicPr>
          <p:cNvPr id="10" name="Picture 9" descr="A blue circle in a black background&#10;&#10;AI-generated content may be incorrect.">
            <a:extLst>
              <a:ext uri="{FF2B5EF4-FFF2-40B4-BE49-F238E27FC236}">
                <a16:creationId xmlns:a16="http://schemas.microsoft.com/office/drawing/2014/main" id="{589D02BD-3C4E-3661-EC2F-A05152DD22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73055" y="6218184"/>
            <a:ext cx="2685586" cy="442331"/>
          </a:xfrm>
          <a:prstGeom prst="rect">
            <a:avLst/>
          </a:prstGeom>
        </p:spPr>
      </p:pic>
      <p:sp>
        <p:nvSpPr>
          <p:cNvPr id="11" name="Slide Number Placeholder 4">
            <a:extLst>
              <a:ext uri="{FF2B5EF4-FFF2-40B4-BE49-F238E27FC236}">
                <a16:creationId xmlns:a16="http://schemas.microsoft.com/office/drawing/2014/main" id="{73B79192-1064-1DC9-81AC-DAF779418EF5}"/>
              </a:ext>
            </a:extLst>
          </p:cNvPr>
          <p:cNvSpPr>
            <a:spLocks noGrp="1"/>
          </p:cNvSpPr>
          <p:nvPr>
            <p:ph type="sldNum" sz="quarter" idx="12"/>
          </p:nvPr>
        </p:nvSpPr>
        <p:spPr>
          <a:xfrm>
            <a:off x="4724400" y="6305550"/>
            <a:ext cx="2743200" cy="365125"/>
          </a:xfrm>
          <a:prstGeom prst="rect">
            <a:avLst/>
          </a:prstGeom>
        </p:spPr>
        <p:txBody>
          <a:bodyPr/>
          <a:lstStyle>
            <a:lvl1pPr algn="ctr">
              <a:defRPr/>
            </a:lvl1pPr>
          </a:lstStyle>
          <a:p>
            <a:fld id="{1F058C73-FE0A-4E30-AE8F-E1F218F5137E}" type="slidenum">
              <a:rPr lang="en-ID" smtClean="0"/>
              <a:pPr/>
              <a:t>‹#›</a:t>
            </a:fld>
            <a:endParaRPr lang="en-ID"/>
          </a:p>
        </p:txBody>
      </p:sp>
      <p:sp>
        <p:nvSpPr>
          <p:cNvPr id="7" name="Text Placeholder 4">
            <a:extLst>
              <a:ext uri="{FF2B5EF4-FFF2-40B4-BE49-F238E27FC236}">
                <a16:creationId xmlns:a16="http://schemas.microsoft.com/office/drawing/2014/main" id="{08CE285F-B847-5934-F49E-4B3E33C4F4D4}"/>
              </a:ext>
            </a:extLst>
          </p:cNvPr>
          <p:cNvSpPr>
            <a:spLocks noGrp="1"/>
          </p:cNvSpPr>
          <p:nvPr>
            <p:ph type="body" sz="quarter" idx="13"/>
          </p:nvPr>
        </p:nvSpPr>
        <p:spPr>
          <a:xfrm>
            <a:off x="7962482" y="1681163"/>
            <a:ext cx="3406147" cy="82391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5">
            <a:extLst>
              <a:ext uri="{FF2B5EF4-FFF2-40B4-BE49-F238E27FC236}">
                <a16:creationId xmlns:a16="http://schemas.microsoft.com/office/drawing/2014/main" id="{0470711A-3E4C-4349-1D9B-026948F3EF57}"/>
              </a:ext>
            </a:extLst>
          </p:cNvPr>
          <p:cNvSpPr>
            <a:spLocks noGrp="1"/>
          </p:cNvSpPr>
          <p:nvPr>
            <p:ph sz="quarter" idx="14"/>
          </p:nvPr>
        </p:nvSpPr>
        <p:spPr>
          <a:xfrm>
            <a:off x="7962482" y="2505075"/>
            <a:ext cx="3406147" cy="3540125"/>
          </a:xfrm>
        </p:spPr>
        <p:txBody>
          <a:bodyPr/>
          <a:lstStyle>
            <a:lvl1pPr>
              <a:lnSpc>
                <a:spcPct val="120000"/>
              </a:lnSpc>
              <a:defRPr sz="2400">
                <a:solidFill>
                  <a:schemeClr val="tx2"/>
                </a:solidFill>
              </a:defRPr>
            </a:lvl1pPr>
            <a:lvl2pPr>
              <a:lnSpc>
                <a:spcPct val="120000"/>
              </a:lnSpc>
              <a:defRPr sz="2000">
                <a:solidFill>
                  <a:schemeClr val="tx2"/>
                </a:solidFill>
              </a:defRPr>
            </a:lvl2pPr>
            <a:lvl3pPr>
              <a:lnSpc>
                <a:spcPct val="120000"/>
              </a:lnSpc>
              <a:defRPr sz="1800">
                <a:solidFill>
                  <a:schemeClr val="tx2"/>
                </a:solidFill>
              </a:defRPr>
            </a:lvl3pPr>
            <a:lvl4pPr>
              <a:lnSpc>
                <a:spcPct val="120000"/>
              </a:lnSpc>
              <a:defRPr sz="1600">
                <a:solidFill>
                  <a:schemeClr val="tx2"/>
                </a:solidFill>
              </a:defRPr>
            </a:lvl4pPr>
            <a:lvl5pPr>
              <a:lnSpc>
                <a:spcPct val="120000"/>
              </a:lnSpc>
              <a:defRPr sz="14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Tree>
    <p:extLst>
      <p:ext uri="{BB962C8B-B14F-4D97-AF65-F5344CB8AC3E}">
        <p14:creationId xmlns:p14="http://schemas.microsoft.com/office/powerpoint/2010/main" val="64335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chemeClr val="accent2">
                <a:alpha val="21000"/>
              </a:schemeClr>
            </a:gs>
            <a:gs pos="100000">
              <a:schemeClr val="accent2">
                <a:alpha val="0"/>
              </a:schemeClr>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9675D-B29E-B01D-5DAD-0E69C304898C}"/>
              </a:ext>
            </a:extLst>
          </p:cNvPr>
          <p:cNvSpPr>
            <a:spLocks noGrp="1"/>
          </p:cNvSpPr>
          <p:nvPr>
            <p:ph type="title"/>
          </p:nvPr>
        </p:nvSpPr>
        <p:spPr/>
        <p:txBody>
          <a:bodyPr>
            <a:normAutofit/>
          </a:bodyPr>
          <a:lstStyle>
            <a:lvl1pPr>
              <a:defRPr sz="4000" b="1">
                <a:solidFill>
                  <a:schemeClr val="tx2"/>
                </a:solidFill>
              </a:defRPr>
            </a:lvl1pPr>
          </a:lstStyle>
          <a:p>
            <a:r>
              <a:rPr lang="en-US" dirty="0"/>
              <a:t>Click to edit Master title style</a:t>
            </a:r>
            <a:endParaRPr lang="en-ID" dirty="0"/>
          </a:p>
        </p:txBody>
      </p:sp>
      <p:sp>
        <p:nvSpPr>
          <p:cNvPr id="7" name="Slide Number Placeholder 4">
            <a:extLst>
              <a:ext uri="{FF2B5EF4-FFF2-40B4-BE49-F238E27FC236}">
                <a16:creationId xmlns:a16="http://schemas.microsoft.com/office/drawing/2014/main" id="{4EAF08CB-7BF5-DD9F-F47B-AC5A974FC74E}"/>
              </a:ext>
            </a:extLst>
          </p:cNvPr>
          <p:cNvSpPr>
            <a:spLocks noGrp="1"/>
          </p:cNvSpPr>
          <p:nvPr>
            <p:ph type="sldNum" sz="quarter" idx="12"/>
          </p:nvPr>
        </p:nvSpPr>
        <p:spPr>
          <a:xfrm>
            <a:off x="4724400" y="6305550"/>
            <a:ext cx="2743200" cy="365125"/>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37910619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6E7B4-4331-9BD3-89C9-868A4FB27571}"/>
              </a:ext>
            </a:extLst>
          </p:cNvPr>
          <p:cNvSpPr>
            <a:spLocks noGrp="1"/>
          </p:cNvSpPr>
          <p:nvPr>
            <p:ph type="title"/>
          </p:nvPr>
        </p:nvSpPr>
        <p:spPr>
          <a:xfrm>
            <a:off x="839788" y="457200"/>
            <a:ext cx="3932237" cy="1600200"/>
          </a:xfrm>
        </p:spPr>
        <p:txBody>
          <a:bodyPr anchor="b">
            <a:normAutofit/>
          </a:bodyPr>
          <a:lstStyle>
            <a:lvl1pPr>
              <a:defRPr sz="2800" b="1">
                <a:solidFill>
                  <a:schemeClr val="tx2"/>
                </a:solidFill>
              </a:defRPr>
            </a:lvl1pPr>
          </a:lstStyle>
          <a:p>
            <a:r>
              <a:rPr lang="en-US" dirty="0"/>
              <a:t>Click to edit Master title style</a:t>
            </a:r>
            <a:endParaRPr lang="en-ID" dirty="0"/>
          </a:p>
        </p:txBody>
      </p:sp>
      <p:sp>
        <p:nvSpPr>
          <p:cNvPr id="3" name="Content Placeholder 2">
            <a:extLst>
              <a:ext uri="{FF2B5EF4-FFF2-40B4-BE49-F238E27FC236}">
                <a16:creationId xmlns:a16="http://schemas.microsoft.com/office/drawing/2014/main" id="{09146C6C-C73F-B753-7B84-F0307E576AE9}"/>
              </a:ext>
            </a:extLst>
          </p:cNvPr>
          <p:cNvSpPr>
            <a:spLocks noGrp="1"/>
          </p:cNvSpPr>
          <p:nvPr>
            <p:ph idx="1"/>
          </p:nvPr>
        </p:nvSpPr>
        <p:spPr>
          <a:xfrm>
            <a:off x="5183188" y="987425"/>
            <a:ext cx="6172200" cy="4873625"/>
          </a:xfrm>
        </p:spPr>
        <p:txBody>
          <a:bodyPr/>
          <a:lstStyle>
            <a:lvl1pPr>
              <a:lnSpc>
                <a:spcPct val="120000"/>
              </a:lnSpc>
              <a:defRPr sz="2400">
                <a:solidFill>
                  <a:schemeClr val="tx2"/>
                </a:solidFill>
              </a:defRPr>
            </a:lvl1pPr>
            <a:lvl2pPr>
              <a:lnSpc>
                <a:spcPct val="120000"/>
              </a:lnSpc>
              <a:defRPr sz="2400">
                <a:solidFill>
                  <a:schemeClr val="tx2"/>
                </a:solidFill>
              </a:defRPr>
            </a:lvl2pPr>
            <a:lvl3pPr>
              <a:lnSpc>
                <a:spcPct val="120000"/>
              </a:lnSpc>
              <a:defRPr sz="2000">
                <a:solidFill>
                  <a:schemeClr val="tx2"/>
                </a:solidFill>
              </a:defRPr>
            </a:lvl3pPr>
            <a:lvl4pPr>
              <a:lnSpc>
                <a:spcPct val="120000"/>
              </a:lnSpc>
              <a:defRPr sz="1800">
                <a:solidFill>
                  <a:schemeClr val="tx2"/>
                </a:solidFill>
              </a:defRPr>
            </a:lvl4pPr>
            <a:lvl5pPr>
              <a:lnSpc>
                <a:spcPct val="120000"/>
              </a:lnSpc>
              <a:defRPr sz="1600">
                <a:solidFill>
                  <a:schemeClr val="tx2"/>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4" name="Text Placeholder 3">
            <a:extLst>
              <a:ext uri="{FF2B5EF4-FFF2-40B4-BE49-F238E27FC236}">
                <a16:creationId xmlns:a16="http://schemas.microsoft.com/office/drawing/2014/main" id="{A0D6398B-5B4D-9036-8240-34681A91C283}"/>
              </a:ext>
            </a:extLst>
          </p:cNvPr>
          <p:cNvSpPr>
            <a:spLocks noGrp="1"/>
          </p:cNvSpPr>
          <p:nvPr>
            <p:ph type="body" sz="half" idx="2"/>
          </p:nvPr>
        </p:nvSpPr>
        <p:spPr>
          <a:xfrm>
            <a:off x="839788" y="2057400"/>
            <a:ext cx="3932237" cy="3811588"/>
          </a:xfrm>
        </p:spPr>
        <p:txBody>
          <a:bodyPr/>
          <a:lstStyle>
            <a:lvl1pPr marL="0" indent="0">
              <a:lnSpc>
                <a:spcPct val="120000"/>
              </a:lnSpc>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Picture 7" descr="A blue circle in a black background&#10;&#10;AI-generated content may be incorrect.">
            <a:extLst>
              <a:ext uri="{FF2B5EF4-FFF2-40B4-BE49-F238E27FC236}">
                <a16:creationId xmlns:a16="http://schemas.microsoft.com/office/drawing/2014/main" id="{56D24E65-2AE3-444D-3203-B8AA1E9844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73055" y="6218184"/>
            <a:ext cx="2685586" cy="442331"/>
          </a:xfrm>
          <a:prstGeom prst="rect">
            <a:avLst/>
          </a:prstGeom>
        </p:spPr>
      </p:pic>
      <p:sp>
        <p:nvSpPr>
          <p:cNvPr id="9" name="Slide Number Placeholder 4">
            <a:extLst>
              <a:ext uri="{FF2B5EF4-FFF2-40B4-BE49-F238E27FC236}">
                <a16:creationId xmlns:a16="http://schemas.microsoft.com/office/drawing/2014/main" id="{5B78D68F-A24A-FCDF-3CDB-6EE65BCC5B34}"/>
              </a:ext>
            </a:extLst>
          </p:cNvPr>
          <p:cNvSpPr>
            <a:spLocks noGrp="1"/>
          </p:cNvSpPr>
          <p:nvPr>
            <p:ph type="sldNum" sz="quarter" idx="12"/>
          </p:nvPr>
        </p:nvSpPr>
        <p:spPr>
          <a:xfrm>
            <a:off x="4724400" y="6305550"/>
            <a:ext cx="2743200" cy="365125"/>
          </a:xfrm>
          <a:prstGeom prst="rect">
            <a:avLst/>
          </a:prstGeom>
        </p:spPr>
        <p:txBody>
          <a:bodyPr/>
          <a:lstStyle>
            <a:lvl1pPr algn="ctr">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3818703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C68BC-7695-3CF9-3AB0-E75119BE6306}"/>
              </a:ext>
            </a:extLst>
          </p:cNvPr>
          <p:cNvSpPr>
            <a:spLocks noGrp="1"/>
          </p:cNvSpPr>
          <p:nvPr>
            <p:ph type="title"/>
          </p:nvPr>
        </p:nvSpPr>
        <p:spPr>
          <a:xfrm>
            <a:off x="839788" y="457200"/>
            <a:ext cx="3932237" cy="1600200"/>
          </a:xfrm>
        </p:spPr>
        <p:txBody>
          <a:bodyPr anchor="b">
            <a:normAutofit/>
          </a:bodyPr>
          <a:lstStyle>
            <a:lvl1pPr>
              <a:defRPr sz="2800" b="1">
                <a:solidFill>
                  <a:schemeClr val="tx2"/>
                </a:solidFill>
              </a:defRPr>
            </a:lvl1pPr>
          </a:lstStyle>
          <a:p>
            <a:r>
              <a:rPr lang="en-US" dirty="0"/>
              <a:t>Click to edit Master title style</a:t>
            </a:r>
            <a:endParaRPr lang="en-ID" dirty="0"/>
          </a:p>
        </p:txBody>
      </p:sp>
      <p:sp>
        <p:nvSpPr>
          <p:cNvPr id="3" name="Picture Placeholder 2">
            <a:extLst>
              <a:ext uri="{FF2B5EF4-FFF2-40B4-BE49-F238E27FC236}">
                <a16:creationId xmlns:a16="http://schemas.microsoft.com/office/drawing/2014/main" id="{94AD4888-DB9E-212F-328F-5780F98CC2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F33A316D-A5BE-FAA9-90E1-C02711779F33}"/>
              </a:ext>
            </a:extLst>
          </p:cNvPr>
          <p:cNvSpPr>
            <a:spLocks noGrp="1"/>
          </p:cNvSpPr>
          <p:nvPr>
            <p:ph type="body" sz="half" idx="2"/>
          </p:nvPr>
        </p:nvSpPr>
        <p:spPr>
          <a:xfrm>
            <a:off x="839788" y="2057400"/>
            <a:ext cx="3932237" cy="3811588"/>
          </a:xfrm>
        </p:spPr>
        <p:txBody>
          <a:bodyPr/>
          <a:lstStyle>
            <a:lvl1pPr marL="0" indent="0">
              <a:lnSpc>
                <a:spcPct val="120000"/>
              </a:lnSpc>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Picture 7" descr="A blue circle in a black background&#10;&#10;AI-generated content may be incorrect.">
            <a:extLst>
              <a:ext uri="{FF2B5EF4-FFF2-40B4-BE49-F238E27FC236}">
                <a16:creationId xmlns:a16="http://schemas.microsoft.com/office/drawing/2014/main" id="{3D261311-0A11-92C2-CDF7-AE04C27F8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73055" y="6218184"/>
            <a:ext cx="2685586" cy="442331"/>
          </a:xfrm>
          <a:prstGeom prst="rect">
            <a:avLst/>
          </a:prstGeom>
        </p:spPr>
      </p:pic>
      <p:sp>
        <p:nvSpPr>
          <p:cNvPr id="9" name="Slide Number Placeholder 4">
            <a:extLst>
              <a:ext uri="{FF2B5EF4-FFF2-40B4-BE49-F238E27FC236}">
                <a16:creationId xmlns:a16="http://schemas.microsoft.com/office/drawing/2014/main" id="{C4C69077-0EFF-03BE-5029-B1070F33A857}"/>
              </a:ext>
            </a:extLst>
          </p:cNvPr>
          <p:cNvSpPr>
            <a:spLocks noGrp="1"/>
          </p:cNvSpPr>
          <p:nvPr>
            <p:ph type="sldNum" sz="quarter" idx="12"/>
          </p:nvPr>
        </p:nvSpPr>
        <p:spPr>
          <a:xfrm>
            <a:off x="4724400" y="6305550"/>
            <a:ext cx="2743200" cy="365125"/>
          </a:xfrm>
          <a:prstGeom prst="rect">
            <a:avLst/>
          </a:prstGeom>
        </p:spPr>
        <p:txBody>
          <a:bodyPr/>
          <a:lstStyle>
            <a:lvl1pPr algn="ctr">
              <a:defRPr/>
            </a:lvl1pPr>
          </a:lstStyle>
          <a:p>
            <a:fld id="{1F058C73-FE0A-4E30-AE8F-E1F218F5137E}" type="slidenum">
              <a:rPr lang="en-ID" smtClean="0"/>
              <a:pPr/>
              <a:t>‹#›</a:t>
            </a:fld>
            <a:endParaRPr lang="en-ID"/>
          </a:p>
        </p:txBody>
      </p:sp>
      <p:pic>
        <p:nvPicPr>
          <p:cNvPr id="5" name="Picture 4" descr="A blue cross with black background&#10;&#10;AI-generated content may be incorrect.">
            <a:extLst>
              <a:ext uri="{FF2B5EF4-FFF2-40B4-BE49-F238E27FC236}">
                <a16:creationId xmlns:a16="http://schemas.microsoft.com/office/drawing/2014/main" id="{B2EAF88D-CAA1-0B68-346B-FAE803EBEF5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01450" y="433402"/>
            <a:ext cx="327153" cy="327153"/>
          </a:xfrm>
          <a:prstGeom prst="rect">
            <a:avLst/>
          </a:prstGeom>
        </p:spPr>
      </p:pic>
      <p:pic>
        <p:nvPicPr>
          <p:cNvPr id="6" name="Picture 5" descr="A blue cross with black background&#10;&#10;AI-generated content may be incorrect.">
            <a:extLst>
              <a:ext uri="{FF2B5EF4-FFF2-40B4-BE49-F238E27FC236}">
                <a16:creationId xmlns:a16="http://schemas.microsoft.com/office/drawing/2014/main" id="{78685935-3EBB-49E2-CA4C-307257DE280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8625" y="5868988"/>
            <a:ext cx="300219" cy="300219"/>
          </a:xfrm>
          <a:prstGeom prst="rect">
            <a:avLst/>
          </a:prstGeom>
        </p:spPr>
      </p:pic>
    </p:spTree>
    <p:extLst>
      <p:ext uri="{BB962C8B-B14F-4D97-AF65-F5344CB8AC3E}">
        <p14:creationId xmlns:p14="http://schemas.microsoft.com/office/powerpoint/2010/main" val="3314682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35B14C-6D28-B083-33BA-EC0A15D8E9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ID" dirty="0"/>
          </a:p>
        </p:txBody>
      </p:sp>
      <p:sp>
        <p:nvSpPr>
          <p:cNvPr id="3" name="Text Placeholder 2">
            <a:extLst>
              <a:ext uri="{FF2B5EF4-FFF2-40B4-BE49-F238E27FC236}">
                <a16:creationId xmlns:a16="http://schemas.microsoft.com/office/drawing/2014/main" id="{73444F8B-9CD3-6779-D9C7-D7A86630A1C4}"/>
              </a:ext>
            </a:extLst>
          </p:cNvPr>
          <p:cNvSpPr>
            <a:spLocks noGrp="1"/>
          </p:cNvSpPr>
          <p:nvPr>
            <p:ph type="body" idx="1"/>
          </p:nvPr>
        </p:nvSpPr>
        <p:spPr>
          <a:xfrm>
            <a:off x="838200" y="1825625"/>
            <a:ext cx="10515600" cy="41687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8" name="Slide Number Placeholder 4">
            <a:extLst>
              <a:ext uri="{FF2B5EF4-FFF2-40B4-BE49-F238E27FC236}">
                <a16:creationId xmlns:a16="http://schemas.microsoft.com/office/drawing/2014/main" id="{CA91A0BB-FE19-1FB5-2645-7492DDD64342}"/>
              </a:ext>
            </a:extLst>
          </p:cNvPr>
          <p:cNvSpPr>
            <a:spLocks noGrp="1"/>
          </p:cNvSpPr>
          <p:nvPr>
            <p:ph type="sldNum" sz="quarter" idx="4"/>
          </p:nvPr>
        </p:nvSpPr>
        <p:spPr>
          <a:xfrm>
            <a:off x="4724400" y="6305550"/>
            <a:ext cx="2743200" cy="365125"/>
          </a:xfrm>
          <a:prstGeom prst="rect">
            <a:avLst/>
          </a:prstGeom>
        </p:spPr>
        <p:txBody>
          <a:bodyPr/>
          <a:lstStyle>
            <a:lvl1pPr algn="ctr">
              <a:defRPr>
                <a:solidFill>
                  <a:schemeClr val="tx2"/>
                </a:solidFill>
              </a:defRPr>
            </a:lvl1pPr>
          </a:lstStyle>
          <a:p>
            <a:fld id="{1F058C73-FE0A-4E30-AE8F-E1F218F5137E}" type="slidenum">
              <a:rPr lang="en-ID" smtClean="0"/>
              <a:pPr/>
              <a:t>‹#›</a:t>
            </a:fld>
            <a:endParaRPr lang="en-ID"/>
          </a:p>
        </p:txBody>
      </p:sp>
    </p:spTree>
    <p:extLst>
      <p:ext uri="{BB962C8B-B14F-4D97-AF65-F5344CB8AC3E}">
        <p14:creationId xmlns:p14="http://schemas.microsoft.com/office/powerpoint/2010/main" val="58317476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2" r:id="rId3"/>
    <p:sldLayoutId id="2147483665" r:id="rId4"/>
    <p:sldLayoutId id="2147483667" r:id="rId5"/>
    <p:sldLayoutId id="2147483668" r:id="rId6"/>
    <p:sldLayoutId id="2147483655" r:id="rId7"/>
    <p:sldLayoutId id="2147483670" r:id="rId8"/>
    <p:sldLayoutId id="2147483650" r:id="rId9"/>
    <p:sldLayoutId id="2147483651" r:id="rId10"/>
    <p:sldLayoutId id="2147483652" r:id="rId11"/>
    <p:sldLayoutId id="2147483653" r:id="rId12"/>
    <p:sldLayoutId id="2147483671" r:id="rId13"/>
    <p:sldLayoutId id="2147483654" r:id="rId14"/>
    <p:sldLayoutId id="2147483656" r:id="rId15"/>
    <p:sldLayoutId id="2147483657" r:id="rId16"/>
  </p:sldLayoutIdLst>
  <p:txStyles>
    <p:titleStyle>
      <a:lvl1pPr algn="l" defTabSz="914400" rtl="0" eaLnBrk="1" latinLnBrk="0" hangingPunct="1">
        <a:lnSpc>
          <a:spcPct val="90000"/>
        </a:lnSpc>
        <a:spcBef>
          <a:spcPct val="0"/>
        </a:spcBef>
        <a:buNone/>
        <a:defRPr sz="40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 Id="rId9"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20.jp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24.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hyperlink" Target="mailto:utcsp@utoronto.ca"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8.jpg"/><Relationship Id="rId4" Type="http://schemas.openxmlformats.org/officeDocument/2006/relationships/hyperlink" Target="https://www.safeop.ca/"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31.jpe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2000" r="-28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C83AE9-85CC-F18A-0898-9BC73962812A}"/>
              </a:ext>
            </a:extLst>
          </p:cNvPr>
          <p:cNvSpPr txBox="1"/>
          <p:nvPr/>
        </p:nvSpPr>
        <p:spPr>
          <a:xfrm>
            <a:off x="400151" y="1372818"/>
            <a:ext cx="5177327" cy="923330"/>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en-US" sz="5400" b="1" dirty="0">
                <a:solidFill>
                  <a:schemeClr val="bg1"/>
                </a:solidFill>
                <a:latin typeface="+mj-lt"/>
                <a:ea typeface="Urbanist Bold" panose="020B0A04040200000203" pitchFamily="34" charset="0"/>
                <a:cs typeface="Urbanist Bold" panose="020B0A04040200000203" pitchFamily="34" charset="0"/>
              </a:rPr>
              <a:t>SafeOp Project</a:t>
            </a:r>
            <a:endParaRPr lang="en-ID" sz="5400" b="1" dirty="0">
              <a:solidFill>
                <a:schemeClr val="bg1"/>
              </a:solidFill>
              <a:latin typeface="+mj-lt"/>
              <a:ea typeface="Urbanist Bold" panose="020B0A04040200000203" pitchFamily="34" charset="0"/>
              <a:cs typeface="Urbanist Bold" panose="020B0A04040200000203" pitchFamily="34" charset="0"/>
            </a:endParaRPr>
          </a:p>
        </p:txBody>
      </p:sp>
      <p:pic>
        <p:nvPicPr>
          <p:cNvPr id="5" name="Picture 9">
            <a:extLst>
              <a:ext uri="{FF2B5EF4-FFF2-40B4-BE49-F238E27FC236}">
                <a16:creationId xmlns:a16="http://schemas.microsoft.com/office/drawing/2014/main" id="{DDD1245C-6C9C-2373-77D7-C616AC708F1C}"/>
              </a:ext>
            </a:extLst>
          </p:cNvPr>
          <p:cNvPicPr>
            <a:picLocks noChangeAspect="1"/>
          </p:cNvPicPr>
          <p:nvPr/>
        </p:nvPicPr>
        <p:blipFill>
          <a:blip r:embed="rId4"/>
          <a:stretch>
            <a:fillRect/>
          </a:stretch>
        </p:blipFill>
        <p:spPr>
          <a:xfrm>
            <a:off x="1512748" y="2308128"/>
            <a:ext cx="2300701" cy="2300701"/>
          </a:xfrm>
          <a:prstGeom prst="rect">
            <a:avLst/>
          </a:prstGeom>
        </p:spPr>
      </p:pic>
      <p:pic>
        <p:nvPicPr>
          <p:cNvPr id="7" name="Graphic 6" descr="Arrow: Counter-clockwise curve outline">
            <a:extLst>
              <a:ext uri="{FF2B5EF4-FFF2-40B4-BE49-F238E27FC236}">
                <a16:creationId xmlns:a16="http://schemas.microsoft.com/office/drawing/2014/main" id="{3CDD9134-3BA0-5AB0-1F82-3CFEB96BCDA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771494">
            <a:off x="3419283" y="4160846"/>
            <a:ext cx="593736" cy="593736"/>
          </a:xfrm>
          <a:prstGeom prst="rect">
            <a:avLst/>
          </a:prstGeom>
        </p:spPr>
      </p:pic>
      <p:sp>
        <p:nvSpPr>
          <p:cNvPr id="9" name="TextBox 10">
            <a:extLst>
              <a:ext uri="{FF2B5EF4-FFF2-40B4-BE49-F238E27FC236}">
                <a16:creationId xmlns:a16="http://schemas.microsoft.com/office/drawing/2014/main" id="{793CF63B-B175-7AC8-FF29-0DE29538A254}"/>
              </a:ext>
            </a:extLst>
          </p:cNvPr>
          <p:cNvSpPr txBox="1"/>
          <p:nvPr/>
        </p:nvSpPr>
        <p:spPr>
          <a:xfrm>
            <a:off x="433918" y="4525792"/>
            <a:ext cx="4569901" cy="73554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defTabSz="914446">
              <a:lnSpc>
                <a:spcPts val="2987"/>
              </a:lnSpc>
              <a:defRPr/>
            </a:pPr>
            <a:r>
              <a:rPr lang="en-US" sz="2133" dirty="0">
                <a:solidFill>
                  <a:srgbClr val="FFFFFF"/>
                </a:solidFill>
                <a:latin typeface="+mj-lt"/>
                <a:ea typeface="Arial MT Pro"/>
                <a:cs typeface="Arial MT Pro"/>
                <a:sym typeface="Arial MT Pro"/>
              </a:rPr>
              <a:t>Scan for </a:t>
            </a:r>
          </a:p>
          <a:p>
            <a:pPr algn="ctr" defTabSz="914446">
              <a:lnSpc>
                <a:spcPts val="2987"/>
              </a:lnSpc>
              <a:defRPr/>
            </a:pPr>
            <a:r>
              <a:rPr lang="en-US" sz="2133" dirty="0">
                <a:solidFill>
                  <a:srgbClr val="FFFFFF"/>
                </a:solidFill>
                <a:latin typeface="+mj-lt"/>
                <a:ea typeface="Arial MT Pro"/>
                <a:cs typeface="Arial MT Pro"/>
                <a:sym typeface="Arial MT Pro"/>
              </a:rPr>
              <a:t>full recommendations</a:t>
            </a:r>
          </a:p>
        </p:txBody>
      </p:sp>
    </p:spTree>
    <p:extLst>
      <p:ext uri="{BB962C8B-B14F-4D97-AF65-F5344CB8AC3E}">
        <p14:creationId xmlns:p14="http://schemas.microsoft.com/office/powerpoint/2010/main" val="2136208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3">
            <a:extLst>
              <a:ext uri="{FF2B5EF4-FFF2-40B4-BE49-F238E27FC236}">
                <a16:creationId xmlns:a16="http://schemas.microsoft.com/office/drawing/2014/main" id="{2BF719D1-8052-33D4-536A-BDF7ED272683}"/>
              </a:ext>
            </a:extLst>
          </p:cNvPr>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31463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A blue circle in a black background  AI-generated content may be incorrect."/>
          <p:cNvSpPr/>
          <p:nvPr/>
        </p:nvSpPr>
        <p:spPr>
          <a:xfrm>
            <a:off x="9073058" y="6218187"/>
            <a:ext cx="2685587" cy="442328"/>
          </a:xfrm>
          <a:custGeom>
            <a:avLst/>
            <a:gdLst/>
            <a:ahLst/>
            <a:cxnLst/>
            <a:rect l="l" t="t" r="r" b="b"/>
            <a:pathLst>
              <a:path w="4028380" h="663492">
                <a:moveTo>
                  <a:pt x="0" y="0"/>
                </a:moveTo>
                <a:lnTo>
                  <a:pt x="4028379" y="0"/>
                </a:lnTo>
                <a:lnTo>
                  <a:pt x="4028379" y="663492"/>
                </a:lnTo>
                <a:lnTo>
                  <a:pt x="0" y="663492"/>
                </a:lnTo>
                <a:lnTo>
                  <a:pt x="0" y="0"/>
                </a:lnTo>
                <a:close/>
              </a:path>
            </a:pathLst>
          </a:custGeom>
          <a:blipFill>
            <a:blip r:embed="rId3"/>
            <a:stretch>
              <a:fillRect t="-166" b="-167"/>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nvGrpSpPr>
          <p:cNvPr id="3" name="Group 3"/>
          <p:cNvGrpSpPr/>
          <p:nvPr/>
        </p:nvGrpSpPr>
        <p:grpSpPr>
          <a:xfrm>
            <a:off x="4959361" y="2055923"/>
            <a:ext cx="2271751" cy="3171532"/>
            <a:chOff x="0" y="0"/>
            <a:chExt cx="4543501" cy="6343064"/>
          </a:xfrm>
        </p:grpSpPr>
        <p:grpSp>
          <p:nvGrpSpPr>
            <p:cNvPr id="4" name="Group 4"/>
            <p:cNvGrpSpPr/>
            <p:nvPr/>
          </p:nvGrpSpPr>
          <p:grpSpPr>
            <a:xfrm>
              <a:off x="0" y="0"/>
              <a:ext cx="4543501" cy="6343064"/>
              <a:chOff x="0" y="0"/>
              <a:chExt cx="5554447" cy="7754418"/>
            </a:xfrm>
          </p:grpSpPr>
          <p:sp>
            <p:nvSpPr>
              <p:cNvPr id="5" name="Freeform 5"/>
              <p:cNvSpPr/>
              <p:nvPr/>
            </p:nvSpPr>
            <p:spPr>
              <a:xfrm>
                <a:off x="6350" y="6840"/>
                <a:ext cx="5541772" cy="7740670"/>
              </a:xfrm>
              <a:custGeom>
                <a:avLst/>
                <a:gdLst/>
                <a:ahLst/>
                <a:cxnLst/>
                <a:rect l="l" t="t" r="r" b="b"/>
                <a:pathLst>
                  <a:path w="5541772" h="7740670">
                    <a:moveTo>
                      <a:pt x="0" y="1212117"/>
                    </a:moveTo>
                    <a:cubicBezTo>
                      <a:pt x="0" y="542655"/>
                      <a:pt x="503555" y="0"/>
                      <a:pt x="1124839" y="0"/>
                    </a:cubicBezTo>
                    <a:lnTo>
                      <a:pt x="4416933" y="0"/>
                    </a:lnTo>
                    <a:cubicBezTo>
                      <a:pt x="5038090" y="0"/>
                      <a:pt x="5541772" y="542655"/>
                      <a:pt x="5541772" y="1212117"/>
                    </a:cubicBezTo>
                    <a:lnTo>
                      <a:pt x="5541772" y="6528553"/>
                    </a:lnTo>
                    <a:cubicBezTo>
                      <a:pt x="5541772" y="7198015"/>
                      <a:pt x="5038217" y="7740670"/>
                      <a:pt x="4416933" y="7740670"/>
                    </a:cubicBezTo>
                    <a:lnTo>
                      <a:pt x="1124839" y="7740670"/>
                    </a:lnTo>
                    <a:cubicBezTo>
                      <a:pt x="503555" y="7740670"/>
                      <a:pt x="0" y="7198015"/>
                      <a:pt x="0" y="6528553"/>
                    </a:cubicBezTo>
                    <a:close/>
                  </a:path>
                </a:pathLst>
              </a:custGeom>
              <a:solidFill>
                <a:srgbClr val="FFFFFF"/>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6" name="Freeform 6"/>
              <p:cNvSpPr/>
              <p:nvPr/>
            </p:nvSpPr>
            <p:spPr>
              <a:xfrm>
                <a:off x="0" y="0"/>
                <a:ext cx="5554472" cy="7754349"/>
              </a:xfrm>
              <a:custGeom>
                <a:avLst/>
                <a:gdLst/>
                <a:ahLst/>
                <a:cxnLst/>
                <a:rect l="l" t="t" r="r" b="b"/>
                <a:pathLst>
                  <a:path w="5554472" h="7754349">
                    <a:moveTo>
                      <a:pt x="0" y="1218957"/>
                    </a:moveTo>
                    <a:cubicBezTo>
                      <a:pt x="0" y="545802"/>
                      <a:pt x="506476" y="0"/>
                      <a:pt x="1131189" y="0"/>
                    </a:cubicBezTo>
                    <a:lnTo>
                      <a:pt x="4423283" y="0"/>
                    </a:lnTo>
                    <a:lnTo>
                      <a:pt x="4423283" y="6840"/>
                    </a:lnTo>
                    <a:lnTo>
                      <a:pt x="4423283" y="0"/>
                    </a:lnTo>
                    <a:cubicBezTo>
                      <a:pt x="5047996" y="0"/>
                      <a:pt x="5554472" y="545802"/>
                      <a:pt x="5554472" y="1218957"/>
                    </a:cubicBezTo>
                    <a:lnTo>
                      <a:pt x="5548122" y="1218957"/>
                    </a:lnTo>
                    <a:lnTo>
                      <a:pt x="5554472" y="1218957"/>
                    </a:lnTo>
                    <a:lnTo>
                      <a:pt x="5554472" y="6535393"/>
                    </a:lnTo>
                    <a:lnTo>
                      <a:pt x="5548122" y="6535393"/>
                    </a:lnTo>
                    <a:lnTo>
                      <a:pt x="5554472" y="6535393"/>
                    </a:lnTo>
                    <a:cubicBezTo>
                      <a:pt x="5554472" y="7208685"/>
                      <a:pt x="5047996" y="7754349"/>
                      <a:pt x="4423283" y="7754349"/>
                    </a:cubicBezTo>
                    <a:lnTo>
                      <a:pt x="4423283" y="7747510"/>
                    </a:lnTo>
                    <a:lnTo>
                      <a:pt x="4423283" y="7754349"/>
                    </a:lnTo>
                    <a:lnTo>
                      <a:pt x="1131189" y="7754349"/>
                    </a:lnTo>
                    <a:lnTo>
                      <a:pt x="1131189" y="7747510"/>
                    </a:lnTo>
                    <a:lnTo>
                      <a:pt x="1131189" y="7754349"/>
                    </a:lnTo>
                    <a:cubicBezTo>
                      <a:pt x="506476" y="7754349"/>
                      <a:pt x="0" y="7208684"/>
                      <a:pt x="0" y="6535393"/>
                    </a:cubicBezTo>
                    <a:lnTo>
                      <a:pt x="0" y="1218957"/>
                    </a:lnTo>
                    <a:lnTo>
                      <a:pt x="6350" y="1218957"/>
                    </a:lnTo>
                    <a:lnTo>
                      <a:pt x="0" y="1218957"/>
                    </a:lnTo>
                    <a:moveTo>
                      <a:pt x="12700" y="1218957"/>
                    </a:moveTo>
                    <a:lnTo>
                      <a:pt x="12700" y="6535393"/>
                    </a:lnTo>
                    <a:lnTo>
                      <a:pt x="6350" y="6535393"/>
                    </a:lnTo>
                    <a:lnTo>
                      <a:pt x="12700" y="6535393"/>
                    </a:lnTo>
                    <a:cubicBezTo>
                      <a:pt x="12700" y="7201024"/>
                      <a:pt x="513461" y="7740670"/>
                      <a:pt x="1131189" y="7740670"/>
                    </a:cubicBezTo>
                    <a:lnTo>
                      <a:pt x="4423283" y="7740670"/>
                    </a:lnTo>
                    <a:cubicBezTo>
                      <a:pt x="5041011" y="7740670"/>
                      <a:pt x="5541772" y="7201024"/>
                      <a:pt x="5541772" y="6535393"/>
                    </a:cubicBezTo>
                    <a:lnTo>
                      <a:pt x="5541772" y="1218957"/>
                    </a:lnTo>
                    <a:cubicBezTo>
                      <a:pt x="5541772" y="553325"/>
                      <a:pt x="5041011" y="13679"/>
                      <a:pt x="4423283" y="13679"/>
                    </a:cubicBezTo>
                    <a:lnTo>
                      <a:pt x="1131189" y="13679"/>
                    </a:lnTo>
                    <a:lnTo>
                      <a:pt x="1131189" y="6840"/>
                    </a:lnTo>
                    <a:lnTo>
                      <a:pt x="1131189" y="13679"/>
                    </a:lnTo>
                    <a:cubicBezTo>
                      <a:pt x="513461" y="13679"/>
                      <a:pt x="12700" y="553325"/>
                      <a:pt x="12700" y="1218957"/>
                    </a:cubicBezTo>
                    <a:close/>
                  </a:path>
                </a:pathLst>
              </a:custGeom>
              <a:solidFill>
                <a:srgbClr val="D9D9D9"/>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7" name="Freeform 7"/>
            <p:cNvSpPr/>
            <p:nvPr/>
          </p:nvSpPr>
          <p:spPr>
            <a:xfrm>
              <a:off x="253234" y="332329"/>
              <a:ext cx="4010861" cy="4330620"/>
            </a:xfrm>
            <a:custGeom>
              <a:avLst/>
              <a:gdLst/>
              <a:ahLst/>
              <a:cxnLst/>
              <a:rect l="l" t="t" r="r" b="b"/>
              <a:pathLst>
                <a:path w="4010861" h="4330620">
                  <a:moveTo>
                    <a:pt x="0" y="0"/>
                  </a:moveTo>
                  <a:lnTo>
                    <a:pt x="4010861" y="0"/>
                  </a:lnTo>
                  <a:lnTo>
                    <a:pt x="4010861" y="4330620"/>
                  </a:lnTo>
                  <a:lnTo>
                    <a:pt x="0" y="4330620"/>
                  </a:lnTo>
                  <a:lnTo>
                    <a:pt x="0" y="0"/>
                  </a:lnTo>
                  <a:close/>
                </a:path>
              </a:pathLst>
            </a:custGeom>
            <a:blipFill>
              <a:blip r:embed="rId4"/>
              <a:stretch>
                <a:fillRect l="-31029" r="-31029"/>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8" name="TextBox 8"/>
            <p:cNvSpPr txBox="1"/>
            <p:nvPr/>
          </p:nvSpPr>
          <p:spPr>
            <a:xfrm>
              <a:off x="604303" y="4788609"/>
              <a:ext cx="3308722" cy="806450"/>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120"/>
                </a:lnSpc>
              </a:pPr>
              <a:r>
                <a:rPr lang="en-US" sz="2600">
                  <a:solidFill>
                    <a:srgbClr val="1E3765"/>
                  </a:solidFill>
                  <a:latin typeface="Arial"/>
                  <a:ea typeface="Arial"/>
                  <a:cs typeface="Arial"/>
                  <a:sym typeface="Arial"/>
                </a:rPr>
                <a:t>Follow-up</a:t>
              </a:r>
            </a:p>
          </p:txBody>
        </p:sp>
      </p:grpSp>
      <p:grpSp>
        <p:nvGrpSpPr>
          <p:cNvPr id="9" name="Group 9"/>
          <p:cNvGrpSpPr/>
          <p:nvPr/>
        </p:nvGrpSpPr>
        <p:grpSpPr>
          <a:xfrm>
            <a:off x="7358493" y="2055924"/>
            <a:ext cx="2271751" cy="3126162"/>
            <a:chOff x="0" y="0"/>
            <a:chExt cx="4543501" cy="6252324"/>
          </a:xfrm>
        </p:grpSpPr>
        <p:grpSp>
          <p:nvGrpSpPr>
            <p:cNvPr id="10" name="Group 10"/>
            <p:cNvGrpSpPr/>
            <p:nvPr/>
          </p:nvGrpSpPr>
          <p:grpSpPr>
            <a:xfrm>
              <a:off x="0" y="0"/>
              <a:ext cx="4543501" cy="6252324"/>
              <a:chOff x="0" y="0"/>
              <a:chExt cx="5554447" cy="7643489"/>
            </a:xfrm>
          </p:grpSpPr>
          <p:sp>
            <p:nvSpPr>
              <p:cNvPr id="11" name="Freeform 11"/>
              <p:cNvSpPr/>
              <p:nvPr/>
            </p:nvSpPr>
            <p:spPr>
              <a:xfrm>
                <a:off x="6350" y="6742"/>
                <a:ext cx="5541772" cy="7629938"/>
              </a:xfrm>
              <a:custGeom>
                <a:avLst/>
                <a:gdLst/>
                <a:ahLst/>
                <a:cxnLst/>
                <a:rect l="l" t="t" r="r" b="b"/>
                <a:pathLst>
                  <a:path w="5541772" h="7629938">
                    <a:moveTo>
                      <a:pt x="0" y="1194777"/>
                    </a:moveTo>
                    <a:cubicBezTo>
                      <a:pt x="0" y="534892"/>
                      <a:pt x="503555" y="0"/>
                      <a:pt x="1124839" y="0"/>
                    </a:cubicBezTo>
                    <a:lnTo>
                      <a:pt x="4416933" y="0"/>
                    </a:lnTo>
                    <a:cubicBezTo>
                      <a:pt x="5038090" y="0"/>
                      <a:pt x="5541772" y="534892"/>
                      <a:pt x="5541772" y="1194777"/>
                    </a:cubicBezTo>
                    <a:lnTo>
                      <a:pt x="5541772" y="6435160"/>
                    </a:lnTo>
                    <a:cubicBezTo>
                      <a:pt x="5541772" y="7095045"/>
                      <a:pt x="5038217" y="7629938"/>
                      <a:pt x="4416933" y="7629938"/>
                    </a:cubicBezTo>
                    <a:lnTo>
                      <a:pt x="1124839" y="7629938"/>
                    </a:lnTo>
                    <a:cubicBezTo>
                      <a:pt x="503555" y="7629938"/>
                      <a:pt x="0" y="7095045"/>
                      <a:pt x="0" y="6435160"/>
                    </a:cubicBezTo>
                    <a:close/>
                  </a:path>
                </a:pathLst>
              </a:custGeom>
              <a:solidFill>
                <a:srgbClr val="FFFFFF"/>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2" name="Freeform 12"/>
              <p:cNvSpPr/>
              <p:nvPr/>
            </p:nvSpPr>
            <p:spPr>
              <a:xfrm>
                <a:off x="0" y="0"/>
                <a:ext cx="5554472" cy="7643421"/>
              </a:xfrm>
              <a:custGeom>
                <a:avLst/>
                <a:gdLst/>
                <a:ahLst/>
                <a:cxnLst/>
                <a:rect l="l" t="t" r="r" b="b"/>
                <a:pathLst>
                  <a:path w="5554472" h="7643421">
                    <a:moveTo>
                      <a:pt x="0" y="1201519"/>
                    </a:moveTo>
                    <a:cubicBezTo>
                      <a:pt x="0" y="537994"/>
                      <a:pt x="506476" y="0"/>
                      <a:pt x="1131189" y="0"/>
                    </a:cubicBezTo>
                    <a:lnTo>
                      <a:pt x="4423283" y="0"/>
                    </a:lnTo>
                    <a:lnTo>
                      <a:pt x="4423283" y="6742"/>
                    </a:lnTo>
                    <a:lnTo>
                      <a:pt x="4423283" y="0"/>
                    </a:lnTo>
                    <a:cubicBezTo>
                      <a:pt x="5047996" y="0"/>
                      <a:pt x="5554472" y="537994"/>
                      <a:pt x="5554472" y="1201519"/>
                    </a:cubicBezTo>
                    <a:lnTo>
                      <a:pt x="5548122" y="1201519"/>
                    </a:lnTo>
                    <a:lnTo>
                      <a:pt x="5554472" y="1201519"/>
                    </a:lnTo>
                    <a:lnTo>
                      <a:pt x="5554472" y="6441902"/>
                    </a:lnTo>
                    <a:lnTo>
                      <a:pt x="5548122" y="6441902"/>
                    </a:lnTo>
                    <a:lnTo>
                      <a:pt x="5554472" y="6441902"/>
                    </a:lnTo>
                    <a:cubicBezTo>
                      <a:pt x="5554472" y="7105563"/>
                      <a:pt x="5047996" y="7643421"/>
                      <a:pt x="4423283" y="7643421"/>
                    </a:cubicBezTo>
                    <a:lnTo>
                      <a:pt x="4423283" y="7636680"/>
                    </a:lnTo>
                    <a:lnTo>
                      <a:pt x="4423283" y="7643421"/>
                    </a:lnTo>
                    <a:lnTo>
                      <a:pt x="1131189" y="7643421"/>
                    </a:lnTo>
                    <a:lnTo>
                      <a:pt x="1131189" y="7636680"/>
                    </a:lnTo>
                    <a:lnTo>
                      <a:pt x="1131189" y="7643421"/>
                    </a:lnTo>
                    <a:cubicBezTo>
                      <a:pt x="506476" y="7643421"/>
                      <a:pt x="0" y="7105562"/>
                      <a:pt x="0" y="6441902"/>
                    </a:cubicBezTo>
                    <a:lnTo>
                      <a:pt x="0" y="1201519"/>
                    </a:lnTo>
                    <a:lnTo>
                      <a:pt x="6350" y="1201519"/>
                    </a:lnTo>
                    <a:lnTo>
                      <a:pt x="0" y="1201519"/>
                    </a:lnTo>
                    <a:moveTo>
                      <a:pt x="12700" y="1201519"/>
                    </a:moveTo>
                    <a:lnTo>
                      <a:pt x="12700" y="6441902"/>
                    </a:lnTo>
                    <a:lnTo>
                      <a:pt x="6350" y="6441902"/>
                    </a:lnTo>
                    <a:lnTo>
                      <a:pt x="12700" y="6441902"/>
                    </a:lnTo>
                    <a:cubicBezTo>
                      <a:pt x="12700" y="7098011"/>
                      <a:pt x="513461" y="7629937"/>
                      <a:pt x="1131189" y="7629937"/>
                    </a:cubicBezTo>
                    <a:lnTo>
                      <a:pt x="4423283" y="7629937"/>
                    </a:lnTo>
                    <a:cubicBezTo>
                      <a:pt x="5041011" y="7629937"/>
                      <a:pt x="5541772" y="7098011"/>
                      <a:pt x="5541772" y="6441902"/>
                    </a:cubicBezTo>
                    <a:lnTo>
                      <a:pt x="5541772" y="1201519"/>
                    </a:lnTo>
                    <a:cubicBezTo>
                      <a:pt x="5541772" y="545410"/>
                      <a:pt x="5041011" y="13484"/>
                      <a:pt x="4423283" y="13484"/>
                    </a:cubicBezTo>
                    <a:lnTo>
                      <a:pt x="1131189" y="13484"/>
                    </a:lnTo>
                    <a:lnTo>
                      <a:pt x="1131189" y="6742"/>
                    </a:lnTo>
                    <a:lnTo>
                      <a:pt x="1131189" y="13484"/>
                    </a:lnTo>
                    <a:cubicBezTo>
                      <a:pt x="513461" y="13484"/>
                      <a:pt x="12700" y="545410"/>
                      <a:pt x="12700" y="1201519"/>
                    </a:cubicBezTo>
                    <a:close/>
                  </a:path>
                </a:pathLst>
              </a:custGeom>
              <a:solidFill>
                <a:srgbClr val="D9D9D9"/>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nvGrpSpPr>
            <p:cNvPr id="13" name="Group 13"/>
            <p:cNvGrpSpPr/>
            <p:nvPr/>
          </p:nvGrpSpPr>
          <p:grpSpPr>
            <a:xfrm>
              <a:off x="255900" y="332329"/>
              <a:ext cx="4010861" cy="4330620"/>
              <a:chOff x="0" y="0"/>
              <a:chExt cx="4903292" cy="5294198"/>
            </a:xfrm>
          </p:grpSpPr>
          <p:sp>
            <p:nvSpPr>
              <p:cNvPr id="14" name="Freeform 14"/>
              <p:cNvSpPr/>
              <p:nvPr/>
            </p:nvSpPr>
            <p:spPr>
              <a:xfrm>
                <a:off x="0" y="0"/>
                <a:ext cx="4903343" cy="5294249"/>
              </a:xfrm>
              <a:custGeom>
                <a:avLst/>
                <a:gdLst/>
                <a:ahLst/>
                <a:cxnLst/>
                <a:rect l="l" t="t" r="r" b="b"/>
                <a:pathLst>
                  <a:path w="4903343" h="5294249">
                    <a:moveTo>
                      <a:pt x="0" y="0"/>
                    </a:moveTo>
                    <a:lnTo>
                      <a:pt x="4903343" y="0"/>
                    </a:lnTo>
                    <a:lnTo>
                      <a:pt x="4903343" y="5294249"/>
                    </a:lnTo>
                    <a:lnTo>
                      <a:pt x="0" y="5294249"/>
                    </a:lnTo>
                    <a:close/>
                  </a:path>
                </a:pathLst>
              </a:custGeom>
              <a:blipFill>
                <a:blip r:embed="rId5"/>
                <a:stretch>
                  <a:fillRect l="-30458" r="-30500"/>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5" name="TextBox 15"/>
            <p:cNvSpPr txBox="1"/>
            <p:nvPr/>
          </p:nvSpPr>
          <p:spPr>
            <a:xfrm>
              <a:off x="563446" y="4643899"/>
              <a:ext cx="3439240" cy="1593850"/>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120"/>
                </a:lnSpc>
              </a:pPr>
              <a:r>
                <a:rPr lang="en-US" sz="2600">
                  <a:solidFill>
                    <a:srgbClr val="1E3765"/>
                  </a:solidFill>
                  <a:latin typeface="Arial"/>
                  <a:ea typeface="Arial"/>
                  <a:cs typeface="Arial"/>
                  <a:sym typeface="Arial"/>
                </a:rPr>
                <a:t>Patient education </a:t>
              </a:r>
            </a:p>
          </p:txBody>
        </p:sp>
      </p:grpSp>
      <p:grpSp>
        <p:nvGrpSpPr>
          <p:cNvPr id="16" name="Group 16"/>
          <p:cNvGrpSpPr/>
          <p:nvPr/>
        </p:nvGrpSpPr>
        <p:grpSpPr>
          <a:xfrm>
            <a:off x="2560228" y="2055924"/>
            <a:ext cx="2271751" cy="3204593"/>
            <a:chOff x="0" y="0"/>
            <a:chExt cx="4543501" cy="6409187"/>
          </a:xfrm>
        </p:grpSpPr>
        <p:grpSp>
          <p:nvGrpSpPr>
            <p:cNvPr id="17" name="Group 17"/>
            <p:cNvGrpSpPr/>
            <p:nvPr/>
          </p:nvGrpSpPr>
          <p:grpSpPr>
            <a:xfrm>
              <a:off x="0" y="0"/>
              <a:ext cx="4543501" cy="6409187"/>
              <a:chOff x="0" y="0"/>
              <a:chExt cx="5554447" cy="7835254"/>
            </a:xfrm>
          </p:grpSpPr>
          <p:sp>
            <p:nvSpPr>
              <p:cNvPr id="18" name="Freeform 18"/>
              <p:cNvSpPr/>
              <p:nvPr/>
            </p:nvSpPr>
            <p:spPr>
              <a:xfrm>
                <a:off x="6350" y="6911"/>
                <a:ext cx="5541772" cy="7821363"/>
              </a:xfrm>
              <a:custGeom>
                <a:avLst/>
                <a:gdLst/>
                <a:ahLst/>
                <a:cxnLst/>
                <a:rect l="l" t="t" r="r" b="b"/>
                <a:pathLst>
                  <a:path w="5541772" h="7821363">
                    <a:moveTo>
                      <a:pt x="0" y="1224753"/>
                    </a:moveTo>
                    <a:cubicBezTo>
                      <a:pt x="0" y="548312"/>
                      <a:pt x="503555" y="0"/>
                      <a:pt x="1124839" y="0"/>
                    </a:cubicBezTo>
                    <a:lnTo>
                      <a:pt x="4416933" y="0"/>
                    </a:lnTo>
                    <a:cubicBezTo>
                      <a:pt x="5038090" y="0"/>
                      <a:pt x="5541772" y="548312"/>
                      <a:pt x="5541772" y="1224753"/>
                    </a:cubicBezTo>
                    <a:lnTo>
                      <a:pt x="5541772" y="6596610"/>
                    </a:lnTo>
                    <a:cubicBezTo>
                      <a:pt x="5541772" y="7273051"/>
                      <a:pt x="5038217" y="7821363"/>
                      <a:pt x="4416933" y="7821363"/>
                    </a:cubicBezTo>
                    <a:lnTo>
                      <a:pt x="1124839" y="7821363"/>
                    </a:lnTo>
                    <a:cubicBezTo>
                      <a:pt x="503555" y="7821363"/>
                      <a:pt x="0" y="7273051"/>
                      <a:pt x="0" y="6596610"/>
                    </a:cubicBezTo>
                    <a:close/>
                  </a:path>
                </a:pathLst>
              </a:custGeom>
              <a:solidFill>
                <a:srgbClr val="FFFFFF"/>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9" name="Freeform 19"/>
              <p:cNvSpPr/>
              <p:nvPr/>
            </p:nvSpPr>
            <p:spPr>
              <a:xfrm>
                <a:off x="0" y="0"/>
                <a:ext cx="5554472" cy="7835185"/>
              </a:xfrm>
              <a:custGeom>
                <a:avLst/>
                <a:gdLst/>
                <a:ahLst/>
                <a:cxnLst/>
                <a:rect l="l" t="t" r="r" b="b"/>
                <a:pathLst>
                  <a:path w="5554472" h="7835185">
                    <a:moveTo>
                      <a:pt x="0" y="1231664"/>
                    </a:moveTo>
                    <a:cubicBezTo>
                      <a:pt x="0" y="551491"/>
                      <a:pt x="506476" y="0"/>
                      <a:pt x="1131189" y="0"/>
                    </a:cubicBezTo>
                    <a:lnTo>
                      <a:pt x="4423283" y="0"/>
                    </a:lnTo>
                    <a:lnTo>
                      <a:pt x="4423283" y="6911"/>
                    </a:lnTo>
                    <a:lnTo>
                      <a:pt x="4423283" y="0"/>
                    </a:lnTo>
                    <a:cubicBezTo>
                      <a:pt x="5047996" y="0"/>
                      <a:pt x="5554472" y="551491"/>
                      <a:pt x="5554472" y="1231664"/>
                    </a:cubicBezTo>
                    <a:lnTo>
                      <a:pt x="5548122" y="1231664"/>
                    </a:lnTo>
                    <a:lnTo>
                      <a:pt x="5554472" y="1231664"/>
                    </a:lnTo>
                    <a:lnTo>
                      <a:pt x="5554472" y="6603521"/>
                    </a:lnTo>
                    <a:lnTo>
                      <a:pt x="5548122" y="6603521"/>
                    </a:lnTo>
                    <a:lnTo>
                      <a:pt x="5554472" y="6603521"/>
                    </a:lnTo>
                    <a:cubicBezTo>
                      <a:pt x="5554472" y="7283832"/>
                      <a:pt x="5047996" y="7835185"/>
                      <a:pt x="4423283" y="7835185"/>
                    </a:cubicBezTo>
                    <a:lnTo>
                      <a:pt x="4423283" y="7828274"/>
                    </a:lnTo>
                    <a:lnTo>
                      <a:pt x="4423283" y="7835185"/>
                    </a:lnTo>
                    <a:lnTo>
                      <a:pt x="1131189" y="7835185"/>
                    </a:lnTo>
                    <a:lnTo>
                      <a:pt x="1131189" y="7828274"/>
                    </a:lnTo>
                    <a:lnTo>
                      <a:pt x="1131189" y="7835185"/>
                    </a:lnTo>
                    <a:cubicBezTo>
                      <a:pt x="506476" y="7835185"/>
                      <a:pt x="0" y="7283831"/>
                      <a:pt x="0" y="6603521"/>
                    </a:cubicBezTo>
                    <a:lnTo>
                      <a:pt x="0" y="1231664"/>
                    </a:lnTo>
                    <a:lnTo>
                      <a:pt x="6350" y="1231664"/>
                    </a:lnTo>
                    <a:lnTo>
                      <a:pt x="0" y="1231664"/>
                    </a:lnTo>
                    <a:moveTo>
                      <a:pt x="12700" y="1231664"/>
                    </a:moveTo>
                    <a:lnTo>
                      <a:pt x="12700" y="6603521"/>
                    </a:lnTo>
                    <a:lnTo>
                      <a:pt x="6350" y="6603521"/>
                    </a:lnTo>
                    <a:lnTo>
                      <a:pt x="12700" y="6603521"/>
                    </a:lnTo>
                    <a:cubicBezTo>
                      <a:pt x="12700" y="7276092"/>
                      <a:pt x="513461" y="7821363"/>
                      <a:pt x="1131189" y="7821363"/>
                    </a:cubicBezTo>
                    <a:lnTo>
                      <a:pt x="4423283" y="7821363"/>
                    </a:lnTo>
                    <a:cubicBezTo>
                      <a:pt x="5041011" y="7821363"/>
                      <a:pt x="5541772" y="7276092"/>
                      <a:pt x="5541772" y="6603521"/>
                    </a:cubicBezTo>
                    <a:lnTo>
                      <a:pt x="5541772" y="1231664"/>
                    </a:lnTo>
                    <a:cubicBezTo>
                      <a:pt x="5541772" y="559093"/>
                      <a:pt x="5041011" y="13822"/>
                      <a:pt x="4423283" y="13822"/>
                    </a:cubicBezTo>
                    <a:lnTo>
                      <a:pt x="1131189" y="13822"/>
                    </a:lnTo>
                    <a:lnTo>
                      <a:pt x="1131189" y="6911"/>
                    </a:lnTo>
                    <a:lnTo>
                      <a:pt x="1131189" y="13822"/>
                    </a:lnTo>
                    <a:cubicBezTo>
                      <a:pt x="513461" y="13822"/>
                      <a:pt x="12700" y="559093"/>
                      <a:pt x="12700" y="1231664"/>
                    </a:cubicBezTo>
                    <a:close/>
                  </a:path>
                </a:pathLst>
              </a:custGeom>
              <a:solidFill>
                <a:srgbClr val="D9D9D9"/>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nvGrpSpPr>
            <p:cNvPr id="20" name="Group 20"/>
            <p:cNvGrpSpPr/>
            <p:nvPr/>
          </p:nvGrpSpPr>
          <p:grpSpPr>
            <a:xfrm>
              <a:off x="255900" y="332329"/>
              <a:ext cx="4010861" cy="4330620"/>
              <a:chOff x="0" y="0"/>
              <a:chExt cx="4903292" cy="5294198"/>
            </a:xfrm>
          </p:grpSpPr>
          <p:sp>
            <p:nvSpPr>
              <p:cNvPr id="21" name="Freeform 21"/>
              <p:cNvSpPr/>
              <p:nvPr/>
            </p:nvSpPr>
            <p:spPr>
              <a:xfrm>
                <a:off x="0" y="0"/>
                <a:ext cx="4903343" cy="5294249"/>
              </a:xfrm>
              <a:custGeom>
                <a:avLst/>
                <a:gdLst/>
                <a:ahLst/>
                <a:cxnLst/>
                <a:rect l="l" t="t" r="r" b="b"/>
                <a:pathLst>
                  <a:path w="4903343" h="5294249">
                    <a:moveTo>
                      <a:pt x="0" y="0"/>
                    </a:moveTo>
                    <a:lnTo>
                      <a:pt x="4903343" y="0"/>
                    </a:lnTo>
                    <a:lnTo>
                      <a:pt x="4903343" y="5294249"/>
                    </a:lnTo>
                    <a:lnTo>
                      <a:pt x="0" y="5294249"/>
                    </a:lnTo>
                    <a:close/>
                  </a:path>
                </a:pathLst>
              </a:custGeom>
              <a:blipFill>
                <a:blip r:embed="rId6"/>
                <a:stretch>
                  <a:fillRect l="-30905" r="-30905"/>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22" name="TextBox 22"/>
            <p:cNvSpPr txBox="1"/>
            <p:nvPr/>
          </p:nvSpPr>
          <p:spPr>
            <a:xfrm>
              <a:off x="0" y="4737693"/>
              <a:ext cx="4543501" cy="1593850"/>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120"/>
                </a:lnSpc>
              </a:pPr>
              <a:r>
                <a:rPr lang="en-US" sz="2600">
                  <a:solidFill>
                    <a:srgbClr val="1E3765"/>
                  </a:solidFill>
                  <a:latin typeface="Arial"/>
                  <a:ea typeface="Arial"/>
                  <a:cs typeface="Arial"/>
                  <a:sym typeface="Arial"/>
                </a:rPr>
                <a:t>Prescribing practices</a:t>
              </a:r>
            </a:p>
          </p:txBody>
        </p:sp>
      </p:grpSp>
      <p:grpSp>
        <p:nvGrpSpPr>
          <p:cNvPr id="23" name="Group 23"/>
          <p:cNvGrpSpPr/>
          <p:nvPr/>
        </p:nvGrpSpPr>
        <p:grpSpPr>
          <a:xfrm>
            <a:off x="101887" y="2055924"/>
            <a:ext cx="2330959" cy="3216901"/>
            <a:chOff x="0" y="0"/>
            <a:chExt cx="4661918" cy="6433803"/>
          </a:xfrm>
        </p:grpSpPr>
        <p:grpSp>
          <p:nvGrpSpPr>
            <p:cNvPr id="24" name="Group 24"/>
            <p:cNvGrpSpPr/>
            <p:nvPr/>
          </p:nvGrpSpPr>
          <p:grpSpPr>
            <a:xfrm>
              <a:off x="69628" y="0"/>
              <a:ext cx="4543501" cy="6433803"/>
              <a:chOff x="0" y="0"/>
              <a:chExt cx="5554447" cy="7865347"/>
            </a:xfrm>
          </p:grpSpPr>
          <p:sp>
            <p:nvSpPr>
              <p:cNvPr id="25" name="Freeform 25"/>
              <p:cNvSpPr/>
              <p:nvPr/>
            </p:nvSpPr>
            <p:spPr>
              <a:xfrm>
                <a:off x="6350" y="6937"/>
                <a:ext cx="5541772" cy="7851402"/>
              </a:xfrm>
              <a:custGeom>
                <a:avLst/>
                <a:gdLst/>
                <a:ahLst/>
                <a:cxnLst/>
                <a:rect l="l" t="t" r="r" b="b"/>
                <a:pathLst>
                  <a:path w="5541772" h="7851402">
                    <a:moveTo>
                      <a:pt x="0" y="1229457"/>
                    </a:moveTo>
                    <a:cubicBezTo>
                      <a:pt x="0" y="550419"/>
                      <a:pt x="503555" y="0"/>
                      <a:pt x="1124839" y="0"/>
                    </a:cubicBezTo>
                    <a:lnTo>
                      <a:pt x="4416933" y="0"/>
                    </a:lnTo>
                    <a:cubicBezTo>
                      <a:pt x="5038090" y="0"/>
                      <a:pt x="5541772" y="550419"/>
                      <a:pt x="5541772" y="1229457"/>
                    </a:cubicBezTo>
                    <a:lnTo>
                      <a:pt x="5541772" y="6621946"/>
                    </a:lnTo>
                    <a:cubicBezTo>
                      <a:pt x="5541772" y="7300985"/>
                      <a:pt x="5038217" y="7851403"/>
                      <a:pt x="4416933" y="7851403"/>
                    </a:cubicBezTo>
                    <a:lnTo>
                      <a:pt x="1124839" y="7851403"/>
                    </a:lnTo>
                    <a:cubicBezTo>
                      <a:pt x="503555" y="7851403"/>
                      <a:pt x="0" y="7300985"/>
                      <a:pt x="0" y="6621946"/>
                    </a:cubicBezTo>
                    <a:close/>
                  </a:path>
                </a:pathLst>
              </a:custGeom>
              <a:solidFill>
                <a:srgbClr val="FFFFFF"/>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6" name="Freeform 26"/>
              <p:cNvSpPr/>
              <p:nvPr/>
            </p:nvSpPr>
            <p:spPr>
              <a:xfrm>
                <a:off x="0" y="0"/>
                <a:ext cx="5554472" cy="7865277"/>
              </a:xfrm>
              <a:custGeom>
                <a:avLst/>
                <a:gdLst/>
                <a:ahLst/>
                <a:cxnLst/>
                <a:rect l="l" t="t" r="r" b="b"/>
                <a:pathLst>
                  <a:path w="5554472" h="7865277">
                    <a:moveTo>
                      <a:pt x="0" y="1236394"/>
                    </a:moveTo>
                    <a:cubicBezTo>
                      <a:pt x="0" y="553609"/>
                      <a:pt x="506476" y="0"/>
                      <a:pt x="1131189" y="0"/>
                    </a:cubicBezTo>
                    <a:lnTo>
                      <a:pt x="4423283" y="0"/>
                    </a:lnTo>
                    <a:lnTo>
                      <a:pt x="4423283" y="6937"/>
                    </a:lnTo>
                    <a:lnTo>
                      <a:pt x="4423283" y="0"/>
                    </a:lnTo>
                    <a:cubicBezTo>
                      <a:pt x="5047996" y="0"/>
                      <a:pt x="5554472" y="553609"/>
                      <a:pt x="5554472" y="1236394"/>
                    </a:cubicBezTo>
                    <a:lnTo>
                      <a:pt x="5548122" y="1236394"/>
                    </a:lnTo>
                    <a:lnTo>
                      <a:pt x="5554472" y="1236394"/>
                    </a:lnTo>
                    <a:lnTo>
                      <a:pt x="5554472" y="6628883"/>
                    </a:lnTo>
                    <a:lnTo>
                      <a:pt x="5548122" y="6628883"/>
                    </a:lnTo>
                    <a:lnTo>
                      <a:pt x="5554472" y="6628883"/>
                    </a:lnTo>
                    <a:cubicBezTo>
                      <a:pt x="5554472" y="7311807"/>
                      <a:pt x="5047996" y="7865277"/>
                      <a:pt x="4423283" y="7865277"/>
                    </a:cubicBezTo>
                    <a:lnTo>
                      <a:pt x="4423283" y="7858340"/>
                    </a:lnTo>
                    <a:lnTo>
                      <a:pt x="4423283" y="7865277"/>
                    </a:lnTo>
                    <a:lnTo>
                      <a:pt x="1131189" y="7865277"/>
                    </a:lnTo>
                    <a:lnTo>
                      <a:pt x="1131189" y="7858340"/>
                    </a:lnTo>
                    <a:lnTo>
                      <a:pt x="1131189" y="7865277"/>
                    </a:lnTo>
                    <a:cubicBezTo>
                      <a:pt x="506476" y="7865277"/>
                      <a:pt x="0" y="7311806"/>
                      <a:pt x="0" y="6628883"/>
                    </a:cubicBezTo>
                    <a:lnTo>
                      <a:pt x="0" y="1236394"/>
                    </a:lnTo>
                    <a:lnTo>
                      <a:pt x="6350" y="1236394"/>
                    </a:lnTo>
                    <a:lnTo>
                      <a:pt x="0" y="1236394"/>
                    </a:lnTo>
                    <a:moveTo>
                      <a:pt x="12700" y="1236394"/>
                    </a:moveTo>
                    <a:lnTo>
                      <a:pt x="12700" y="6628883"/>
                    </a:lnTo>
                    <a:lnTo>
                      <a:pt x="6350" y="6628883"/>
                    </a:lnTo>
                    <a:lnTo>
                      <a:pt x="12700" y="6628883"/>
                    </a:lnTo>
                    <a:cubicBezTo>
                      <a:pt x="12700" y="7304036"/>
                      <a:pt x="513461" y="7851403"/>
                      <a:pt x="1131189" y="7851403"/>
                    </a:cubicBezTo>
                    <a:lnTo>
                      <a:pt x="4423283" y="7851403"/>
                    </a:lnTo>
                    <a:cubicBezTo>
                      <a:pt x="5041011" y="7851403"/>
                      <a:pt x="5541772" y="7304036"/>
                      <a:pt x="5541772" y="6628883"/>
                    </a:cubicBezTo>
                    <a:lnTo>
                      <a:pt x="5541772" y="1236394"/>
                    </a:lnTo>
                    <a:cubicBezTo>
                      <a:pt x="5541772" y="561241"/>
                      <a:pt x="5041011" y="13875"/>
                      <a:pt x="4423283" y="13875"/>
                    </a:cubicBezTo>
                    <a:lnTo>
                      <a:pt x="1131189" y="13875"/>
                    </a:lnTo>
                    <a:lnTo>
                      <a:pt x="1131189" y="6937"/>
                    </a:lnTo>
                    <a:lnTo>
                      <a:pt x="1131189" y="13875"/>
                    </a:lnTo>
                    <a:cubicBezTo>
                      <a:pt x="513461" y="13875"/>
                      <a:pt x="12700" y="561241"/>
                      <a:pt x="12700" y="1236394"/>
                    </a:cubicBezTo>
                    <a:close/>
                  </a:path>
                </a:pathLst>
              </a:custGeom>
              <a:solidFill>
                <a:srgbClr val="D9D9D9"/>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27" name="Freeform 27"/>
            <p:cNvSpPr/>
            <p:nvPr/>
          </p:nvSpPr>
          <p:spPr>
            <a:xfrm>
              <a:off x="325528" y="337920"/>
              <a:ext cx="4010861" cy="4330620"/>
            </a:xfrm>
            <a:custGeom>
              <a:avLst/>
              <a:gdLst/>
              <a:ahLst/>
              <a:cxnLst/>
              <a:rect l="l" t="t" r="r" b="b"/>
              <a:pathLst>
                <a:path w="4010861" h="4330620">
                  <a:moveTo>
                    <a:pt x="0" y="0"/>
                  </a:moveTo>
                  <a:lnTo>
                    <a:pt x="4010862" y="0"/>
                  </a:lnTo>
                  <a:lnTo>
                    <a:pt x="4010862" y="4330620"/>
                  </a:lnTo>
                  <a:lnTo>
                    <a:pt x="0" y="4330620"/>
                  </a:lnTo>
                  <a:lnTo>
                    <a:pt x="0" y="0"/>
                  </a:lnTo>
                  <a:close/>
                </a:path>
              </a:pathLst>
            </a:custGeom>
            <a:blipFill>
              <a:blip r:embed="rId7"/>
              <a:stretch>
                <a:fillRect l="-30878" r="-3087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28" name="TextBox 28"/>
            <p:cNvSpPr txBox="1"/>
            <p:nvPr/>
          </p:nvSpPr>
          <p:spPr>
            <a:xfrm>
              <a:off x="0" y="4742696"/>
              <a:ext cx="4661918" cy="1593850"/>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120"/>
                </a:lnSpc>
              </a:pPr>
              <a:r>
                <a:rPr lang="en-US" sz="2600">
                  <a:solidFill>
                    <a:srgbClr val="1E3765"/>
                  </a:solidFill>
                  <a:latin typeface="Arial"/>
                  <a:ea typeface="Arial"/>
                  <a:cs typeface="Arial"/>
                  <a:sym typeface="Arial"/>
                </a:rPr>
                <a:t>Risk Assessment </a:t>
              </a:r>
            </a:p>
          </p:txBody>
        </p:sp>
      </p:grpSp>
      <p:sp>
        <p:nvSpPr>
          <p:cNvPr id="29" name="TextBox 29"/>
          <p:cNvSpPr txBox="1"/>
          <p:nvPr/>
        </p:nvSpPr>
        <p:spPr>
          <a:xfrm>
            <a:off x="603408" y="454025"/>
            <a:ext cx="8114705" cy="52705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4000"/>
              </a:lnSpc>
            </a:pPr>
            <a:r>
              <a:rPr lang="en-US" sz="3334" b="1">
                <a:solidFill>
                  <a:srgbClr val="1E3765"/>
                </a:solidFill>
                <a:latin typeface="Arial Bold"/>
                <a:ea typeface="Arial Bold"/>
                <a:cs typeface="Arial Bold"/>
                <a:sym typeface="Arial Bold"/>
              </a:rPr>
              <a:t>Post- Surgical Pain: Emerging Guidance</a:t>
            </a:r>
          </a:p>
        </p:txBody>
      </p:sp>
      <p:sp>
        <p:nvSpPr>
          <p:cNvPr id="30" name="TextBox 30"/>
          <p:cNvSpPr txBox="1"/>
          <p:nvPr/>
        </p:nvSpPr>
        <p:spPr>
          <a:xfrm>
            <a:off x="603408" y="1141731"/>
            <a:ext cx="7083425" cy="79508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3119"/>
              </a:lnSpc>
            </a:pPr>
            <a:r>
              <a:rPr lang="en-US" sz="2599" i="1">
                <a:solidFill>
                  <a:srgbClr val="1E3765"/>
                </a:solidFill>
                <a:latin typeface="Arial Italics"/>
                <a:ea typeface="Arial Italics"/>
                <a:cs typeface="Arial Italics"/>
                <a:sym typeface="Arial Italics"/>
              </a:rPr>
              <a:t>5 domains of responsible post-surgical pain care</a:t>
            </a:r>
          </a:p>
        </p:txBody>
      </p:sp>
      <p:grpSp>
        <p:nvGrpSpPr>
          <p:cNvPr id="31" name="Group 31"/>
          <p:cNvGrpSpPr/>
          <p:nvPr/>
        </p:nvGrpSpPr>
        <p:grpSpPr>
          <a:xfrm>
            <a:off x="10106557" y="-1791230"/>
            <a:ext cx="3643905" cy="3643905"/>
            <a:chOff x="0" y="0"/>
            <a:chExt cx="7287811" cy="7287811"/>
          </a:xfrm>
        </p:grpSpPr>
        <p:grpSp>
          <p:nvGrpSpPr>
            <p:cNvPr id="32" name="Group 32"/>
            <p:cNvGrpSpPr/>
            <p:nvPr/>
          </p:nvGrpSpPr>
          <p:grpSpPr>
            <a:xfrm rot="-4236900">
              <a:off x="786442" y="786442"/>
              <a:ext cx="5714927" cy="5714927"/>
              <a:chOff x="0" y="0"/>
              <a:chExt cx="6525946" cy="6525946"/>
            </a:xfrm>
          </p:grpSpPr>
          <p:sp>
            <p:nvSpPr>
              <p:cNvPr id="33" name="Freeform 33"/>
              <p:cNvSpPr/>
              <p:nvPr/>
            </p:nvSpPr>
            <p:spPr>
              <a:xfrm>
                <a:off x="0" y="0"/>
                <a:ext cx="6525895" cy="6525895"/>
              </a:xfrm>
              <a:custGeom>
                <a:avLst/>
                <a:gdLst/>
                <a:ahLst/>
                <a:cxnLst/>
                <a:rect l="l" t="t" r="r" b="b"/>
                <a:pathLst>
                  <a:path w="6525895" h="6525895">
                    <a:moveTo>
                      <a:pt x="0" y="3263011"/>
                    </a:moveTo>
                    <a:cubicBezTo>
                      <a:pt x="0" y="1460881"/>
                      <a:pt x="1460881" y="0"/>
                      <a:pt x="3263011" y="0"/>
                    </a:cubicBezTo>
                    <a:cubicBezTo>
                      <a:pt x="5065141" y="0"/>
                      <a:pt x="6525895" y="1460881"/>
                      <a:pt x="6525895" y="3263011"/>
                    </a:cubicBezTo>
                    <a:cubicBezTo>
                      <a:pt x="6525895" y="5065141"/>
                      <a:pt x="5065014" y="6525895"/>
                      <a:pt x="3263011" y="6525895"/>
                    </a:cubicBezTo>
                    <a:cubicBezTo>
                      <a:pt x="1461008" y="6525895"/>
                      <a:pt x="0" y="5065014"/>
                      <a:pt x="0" y="3263011"/>
                    </a:cubicBezTo>
                    <a:close/>
                  </a:path>
                </a:pathLst>
              </a:custGeom>
              <a:solidFill>
                <a:srgbClr val="1F3867"/>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34" name="Freeform 34"/>
            <p:cNvSpPr/>
            <p:nvPr/>
          </p:nvSpPr>
          <p:spPr>
            <a:xfrm>
              <a:off x="1860741" y="4062477"/>
              <a:ext cx="1783165" cy="1783165"/>
            </a:xfrm>
            <a:custGeom>
              <a:avLst/>
              <a:gdLst/>
              <a:ahLst/>
              <a:cxnLst/>
              <a:rect l="l" t="t" r="r" b="b"/>
              <a:pathLst>
                <a:path w="1783165" h="1783165">
                  <a:moveTo>
                    <a:pt x="0" y="0"/>
                  </a:moveTo>
                  <a:lnTo>
                    <a:pt x="1783165" y="0"/>
                  </a:lnTo>
                  <a:lnTo>
                    <a:pt x="1783165" y="1783165"/>
                  </a:lnTo>
                  <a:lnTo>
                    <a:pt x="0" y="1783165"/>
                  </a:lnTo>
                  <a:lnTo>
                    <a:pt x="0" y="0"/>
                  </a:lnTo>
                  <a:close/>
                </a:path>
              </a:pathLst>
            </a:custGeom>
            <a:blipFill>
              <a:blip r:embed="rId8"/>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grpSp>
        <p:nvGrpSpPr>
          <p:cNvPr id="35" name="Group 35"/>
          <p:cNvGrpSpPr/>
          <p:nvPr/>
        </p:nvGrpSpPr>
        <p:grpSpPr>
          <a:xfrm>
            <a:off x="9757626" y="2055924"/>
            <a:ext cx="2271751" cy="3134079"/>
            <a:chOff x="0" y="0"/>
            <a:chExt cx="4543501" cy="6268159"/>
          </a:xfrm>
        </p:grpSpPr>
        <p:grpSp>
          <p:nvGrpSpPr>
            <p:cNvPr id="36" name="Group 36"/>
            <p:cNvGrpSpPr/>
            <p:nvPr/>
          </p:nvGrpSpPr>
          <p:grpSpPr>
            <a:xfrm>
              <a:off x="0" y="0"/>
              <a:ext cx="4543501" cy="6268159"/>
              <a:chOff x="0" y="0"/>
              <a:chExt cx="5554447" cy="7662847"/>
            </a:xfrm>
          </p:grpSpPr>
          <p:sp>
            <p:nvSpPr>
              <p:cNvPr id="37" name="Freeform 37"/>
              <p:cNvSpPr/>
              <p:nvPr/>
            </p:nvSpPr>
            <p:spPr>
              <a:xfrm>
                <a:off x="6350" y="6759"/>
                <a:ext cx="5541772" cy="7649261"/>
              </a:xfrm>
              <a:custGeom>
                <a:avLst/>
                <a:gdLst/>
                <a:ahLst/>
                <a:cxnLst/>
                <a:rect l="l" t="t" r="r" b="b"/>
                <a:pathLst>
                  <a:path w="5541772" h="7649261">
                    <a:moveTo>
                      <a:pt x="0" y="1197803"/>
                    </a:moveTo>
                    <a:cubicBezTo>
                      <a:pt x="0" y="536247"/>
                      <a:pt x="503555" y="0"/>
                      <a:pt x="1124839" y="0"/>
                    </a:cubicBezTo>
                    <a:lnTo>
                      <a:pt x="4416933" y="0"/>
                    </a:lnTo>
                    <a:cubicBezTo>
                      <a:pt x="5038090" y="0"/>
                      <a:pt x="5541772" y="536247"/>
                      <a:pt x="5541772" y="1197803"/>
                    </a:cubicBezTo>
                    <a:lnTo>
                      <a:pt x="5541772" y="6451458"/>
                    </a:lnTo>
                    <a:cubicBezTo>
                      <a:pt x="5541772" y="7113014"/>
                      <a:pt x="5038217" y="7649261"/>
                      <a:pt x="4416933" y="7649261"/>
                    </a:cubicBezTo>
                    <a:lnTo>
                      <a:pt x="1124839" y="7649261"/>
                    </a:lnTo>
                    <a:cubicBezTo>
                      <a:pt x="503555" y="7649261"/>
                      <a:pt x="0" y="7113014"/>
                      <a:pt x="0" y="6451458"/>
                    </a:cubicBezTo>
                    <a:close/>
                  </a:path>
                </a:pathLst>
              </a:custGeom>
              <a:solidFill>
                <a:srgbClr val="FFFFFF"/>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8" name="Freeform 38"/>
              <p:cNvSpPr/>
              <p:nvPr/>
            </p:nvSpPr>
            <p:spPr>
              <a:xfrm>
                <a:off x="0" y="0"/>
                <a:ext cx="5554472" cy="7662779"/>
              </a:xfrm>
              <a:custGeom>
                <a:avLst/>
                <a:gdLst/>
                <a:ahLst/>
                <a:cxnLst/>
                <a:rect l="l" t="t" r="r" b="b"/>
                <a:pathLst>
                  <a:path w="5554472" h="7662779">
                    <a:moveTo>
                      <a:pt x="0" y="1204562"/>
                    </a:moveTo>
                    <a:cubicBezTo>
                      <a:pt x="0" y="539356"/>
                      <a:pt x="506476" y="0"/>
                      <a:pt x="1131189" y="0"/>
                    </a:cubicBezTo>
                    <a:lnTo>
                      <a:pt x="4423283" y="0"/>
                    </a:lnTo>
                    <a:lnTo>
                      <a:pt x="4423283" y="6759"/>
                    </a:lnTo>
                    <a:lnTo>
                      <a:pt x="4423283" y="0"/>
                    </a:lnTo>
                    <a:cubicBezTo>
                      <a:pt x="5047996" y="0"/>
                      <a:pt x="5554472" y="539356"/>
                      <a:pt x="5554472" y="1204562"/>
                    </a:cubicBezTo>
                    <a:lnTo>
                      <a:pt x="5548122" y="1204562"/>
                    </a:lnTo>
                    <a:lnTo>
                      <a:pt x="5554472" y="1204562"/>
                    </a:lnTo>
                    <a:lnTo>
                      <a:pt x="5554472" y="6458217"/>
                    </a:lnTo>
                    <a:lnTo>
                      <a:pt x="5548122" y="6458217"/>
                    </a:lnTo>
                    <a:lnTo>
                      <a:pt x="5554472" y="6458217"/>
                    </a:lnTo>
                    <a:cubicBezTo>
                      <a:pt x="5554472" y="7123558"/>
                      <a:pt x="5047996" y="7662779"/>
                      <a:pt x="4423283" y="7662779"/>
                    </a:cubicBezTo>
                    <a:lnTo>
                      <a:pt x="4423283" y="7656020"/>
                    </a:lnTo>
                    <a:lnTo>
                      <a:pt x="4423283" y="7662779"/>
                    </a:lnTo>
                    <a:lnTo>
                      <a:pt x="1131189" y="7662779"/>
                    </a:lnTo>
                    <a:lnTo>
                      <a:pt x="1131189" y="7656020"/>
                    </a:lnTo>
                    <a:lnTo>
                      <a:pt x="1131189" y="7662779"/>
                    </a:lnTo>
                    <a:cubicBezTo>
                      <a:pt x="506476" y="7662779"/>
                      <a:pt x="0" y="7123557"/>
                      <a:pt x="0" y="6458217"/>
                    </a:cubicBezTo>
                    <a:lnTo>
                      <a:pt x="0" y="1204562"/>
                    </a:lnTo>
                    <a:lnTo>
                      <a:pt x="6350" y="1204562"/>
                    </a:lnTo>
                    <a:lnTo>
                      <a:pt x="0" y="1204562"/>
                    </a:lnTo>
                    <a:moveTo>
                      <a:pt x="12700" y="1204562"/>
                    </a:moveTo>
                    <a:lnTo>
                      <a:pt x="12700" y="6458217"/>
                    </a:lnTo>
                    <a:lnTo>
                      <a:pt x="6350" y="6458217"/>
                    </a:lnTo>
                    <a:lnTo>
                      <a:pt x="12700" y="6458217"/>
                    </a:lnTo>
                    <a:cubicBezTo>
                      <a:pt x="12700" y="7115987"/>
                      <a:pt x="513461" y="7649261"/>
                      <a:pt x="1131189" y="7649261"/>
                    </a:cubicBezTo>
                    <a:lnTo>
                      <a:pt x="4423283" y="7649261"/>
                    </a:lnTo>
                    <a:cubicBezTo>
                      <a:pt x="5041011" y="7649261"/>
                      <a:pt x="5541772" y="7115987"/>
                      <a:pt x="5541772" y="6458217"/>
                    </a:cubicBezTo>
                    <a:lnTo>
                      <a:pt x="5541772" y="1204562"/>
                    </a:lnTo>
                    <a:cubicBezTo>
                      <a:pt x="5541772" y="546791"/>
                      <a:pt x="5041011" y="13518"/>
                      <a:pt x="4423283" y="13518"/>
                    </a:cubicBezTo>
                    <a:lnTo>
                      <a:pt x="1131189" y="13518"/>
                    </a:lnTo>
                    <a:lnTo>
                      <a:pt x="1131189" y="6759"/>
                    </a:lnTo>
                    <a:lnTo>
                      <a:pt x="1131189" y="13518"/>
                    </a:lnTo>
                    <a:cubicBezTo>
                      <a:pt x="513461" y="13518"/>
                      <a:pt x="12700" y="546791"/>
                      <a:pt x="12700" y="1204562"/>
                    </a:cubicBezTo>
                    <a:close/>
                  </a:path>
                </a:pathLst>
              </a:custGeom>
              <a:solidFill>
                <a:srgbClr val="D9D9D9"/>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39" name="Freeform 39"/>
            <p:cNvSpPr/>
            <p:nvPr/>
          </p:nvSpPr>
          <p:spPr>
            <a:xfrm>
              <a:off x="253234" y="332329"/>
              <a:ext cx="4010861" cy="4330620"/>
            </a:xfrm>
            <a:custGeom>
              <a:avLst/>
              <a:gdLst/>
              <a:ahLst/>
              <a:cxnLst/>
              <a:rect l="l" t="t" r="r" b="b"/>
              <a:pathLst>
                <a:path w="4010861" h="4330620">
                  <a:moveTo>
                    <a:pt x="0" y="0"/>
                  </a:moveTo>
                  <a:lnTo>
                    <a:pt x="4010861" y="0"/>
                  </a:lnTo>
                  <a:lnTo>
                    <a:pt x="4010861" y="4330620"/>
                  </a:lnTo>
                  <a:lnTo>
                    <a:pt x="0" y="4330620"/>
                  </a:lnTo>
                  <a:lnTo>
                    <a:pt x="0" y="0"/>
                  </a:lnTo>
                  <a:close/>
                </a:path>
              </a:pathLst>
            </a:custGeom>
            <a:blipFill>
              <a:blip r:embed="rId9"/>
              <a:stretch>
                <a:fillRect l="-22068" r="-22068"/>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40" name="TextBox 40"/>
            <p:cNvSpPr txBox="1"/>
            <p:nvPr/>
          </p:nvSpPr>
          <p:spPr>
            <a:xfrm>
              <a:off x="604303" y="4674309"/>
              <a:ext cx="3308722" cy="1593850"/>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120"/>
                </a:lnSpc>
              </a:pPr>
              <a:r>
                <a:rPr lang="en-US" sz="2600">
                  <a:solidFill>
                    <a:srgbClr val="1E3765"/>
                  </a:solidFill>
                  <a:latin typeface="Arial"/>
                  <a:ea typeface="Arial"/>
                  <a:cs typeface="Arial"/>
                  <a:sym typeface="Arial"/>
                </a:rPr>
                <a:t>Policies &amp; Training</a:t>
              </a:r>
            </a:p>
          </p:txBody>
        </p:sp>
      </p:grpSp>
    </p:spTree>
    <p:extLst>
      <p:ext uri="{BB962C8B-B14F-4D97-AF65-F5344CB8AC3E}">
        <p14:creationId xmlns:p14="http://schemas.microsoft.com/office/powerpoint/2010/main" val="2334459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5127917" y="0"/>
            <a:ext cx="7890283" cy="7890283"/>
          </a:xfrm>
          <a:custGeom>
            <a:avLst/>
            <a:gdLst/>
            <a:ahLst/>
            <a:cxnLst/>
            <a:rect l="l" t="t" r="r" b="b"/>
            <a:pathLst>
              <a:path w="11835424" h="11835424">
                <a:moveTo>
                  <a:pt x="0" y="0"/>
                </a:moveTo>
                <a:lnTo>
                  <a:pt x="11835424" y="0"/>
                </a:lnTo>
                <a:lnTo>
                  <a:pt x="11835424" y="11835424"/>
                </a:lnTo>
                <a:lnTo>
                  <a:pt x="0" y="11835424"/>
                </a:lnTo>
                <a:lnTo>
                  <a:pt x="0" y="0"/>
                </a:lnTo>
                <a:close/>
              </a:path>
            </a:pathLst>
          </a:custGeom>
          <a:blipFill>
            <a:blip r:embed="rId3">
              <a:alphaModFix amt="89000"/>
            </a:blip>
            <a:stretch>
              <a:fillRect/>
            </a:stretch>
          </a:blipFill>
        </p:spPr>
        <p:txBody>
          <a:bodyPr/>
          <a:lstStyle/>
          <a:p>
            <a:endParaRPr lang="en-US" sz="1200"/>
          </a:p>
        </p:txBody>
      </p:sp>
      <p:grpSp>
        <p:nvGrpSpPr>
          <p:cNvPr id="4" name="Group 4"/>
          <p:cNvGrpSpPr/>
          <p:nvPr/>
        </p:nvGrpSpPr>
        <p:grpSpPr>
          <a:xfrm rot="17363100">
            <a:off x="10492378" y="-1190846"/>
            <a:ext cx="2857443" cy="2857443"/>
            <a:chOff x="0" y="0"/>
            <a:chExt cx="5714886" cy="5714886"/>
          </a:xfrm>
        </p:grpSpPr>
        <p:sp>
          <p:nvSpPr>
            <p:cNvPr id="5" name="Freeform 5"/>
            <p:cNvSpPr/>
            <p:nvPr/>
          </p:nvSpPr>
          <p:spPr>
            <a:xfrm>
              <a:off x="0" y="0"/>
              <a:ext cx="5714873" cy="5714873"/>
            </a:xfrm>
            <a:custGeom>
              <a:avLst/>
              <a:gdLst/>
              <a:ahLst/>
              <a:cxnLst/>
              <a:rect l="l" t="t" r="r" b="b"/>
              <a:pathLst>
                <a:path w="5714873" h="5714873">
                  <a:moveTo>
                    <a:pt x="0" y="2857500"/>
                  </a:moveTo>
                  <a:cubicBezTo>
                    <a:pt x="0" y="1279271"/>
                    <a:pt x="1279271" y="0"/>
                    <a:pt x="2857500" y="0"/>
                  </a:cubicBezTo>
                  <a:cubicBezTo>
                    <a:pt x="4435729" y="0"/>
                    <a:pt x="5714873" y="1279271"/>
                    <a:pt x="5714873" y="2857500"/>
                  </a:cubicBezTo>
                  <a:cubicBezTo>
                    <a:pt x="5714873" y="4435729"/>
                    <a:pt x="4435602" y="5714873"/>
                    <a:pt x="2857500" y="5714873"/>
                  </a:cubicBezTo>
                  <a:cubicBezTo>
                    <a:pt x="1279398" y="5714873"/>
                    <a:pt x="0" y="4435602"/>
                    <a:pt x="0" y="2857500"/>
                  </a:cubicBezTo>
                  <a:close/>
                </a:path>
              </a:pathLst>
            </a:custGeom>
            <a:solidFill>
              <a:srgbClr val="1F3867"/>
            </a:solidFill>
          </p:spPr>
          <p:txBody>
            <a:bodyPr/>
            <a:lstStyle/>
            <a:p>
              <a:endParaRPr lang="en-US" sz="1200"/>
            </a:p>
          </p:txBody>
        </p:sp>
      </p:grpSp>
      <p:grpSp>
        <p:nvGrpSpPr>
          <p:cNvPr id="6" name="Group 6"/>
          <p:cNvGrpSpPr/>
          <p:nvPr/>
        </p:nvGrpSpPr>
        <p:grpSpPr>
          <a:xfrm>
            <a:off x="11036929" y="240011"/>
            <a:ext cx="891585" cy="891585"/>
            <a:chOff x="0" y="0"/>
            <a:chExt cx="1783169" cy="1783169"/>
          </a:xfrm>
        </p:grpSpPr>
        <p:sp>
          <p:nvSpPr>
            <p:cNvPr id="7" name="Freeform 7"/>
            <p:cNvSpPr/>
            <p:nvPr/>
          </p:nvSpPr>
          <p:spPr>
            <a:xfrm>
              <a:off x="0" y="0"/>
              <a:ext cx="1783207" cy="1783207"/>
            </a:xfrm>
            <a:custGeom>
              <a:avLst/>
              <a:gdLst/>
              <a:ahLst/>
              <a:cxnLst/>
              <a:rect l="l" t="t" r="r" b="b"/>
              <a:pathLst>
                <a:path w="1783207" h="1783207">
                  <a:moveTo>
                    <a:pt x="0" y="0"/>
                  </a:moveTo>
                  <a:lnTo>
                    <a:pt x="1783207" y="0"/>
                  </a:lnTo>
                  <a:lnTo>
                    <a:pt x="1783207" y="1783207"/>
                  </a:lnTo>
                  <a:lnTo>
                    <a:pt x="0" y="1783207"/>
                  </a:lnTo>
                  <a:lnTo>
                    <a:pt x="0" y="0"/>
                  </a:lnTo>
                  <a:close/>
                </a:path>
              </a:pathLst>
            </a:custGeom>
            <a:blipFill>
              <a:blip r:embed="rId4"/>
              <a:stretch>
                <a:fillRect r="2" b="2"/>
              </a:stretch>
            </a:blipFill>
          </p:spPr>
          <p:txBody>
            <a:bodyPr/>
            <a:lstStyle/>
            <a:p>
              <a:endParaRPr lang="en-US" sz="1200"/>
            </a:p>
          </p:txBody>
        </p:sp>
      </p:grpSp>
      <p:grpSp>
        <p:nvGrpSpPr>
          <p:cNvPr id="8" name="Group 8"/>
          <p:cNvGrpSpPr/>
          <p:nvPr/>
        </p:nvGrpSpPr>
        <p:grpSpPr>
          <a:xfrm>
            <a:off x="9073058" y="6218187"/>
            <a:ext cx="2685587" cy="442328"/>
            <a:chOff x="0" y="0"/>
            <a:chExt cx="5371173" cy="884657"/>
          </a:xfrm>
        </p:grpSpPr>
        <p:sp>
          <p:nvSpPr>
            <p:cNvPr id="9" name="Freeform 9" descr="A blue circle in a black background  AI-generated content may be incorrect."/>
            <p:cNvSpPr/>
            <p:nvPr/>
          </p:nvSpPr>
          <p:spPr>
            <a:xfrm>
              <a:off x="0" y="0"/>
              <a:ext cx="5371211" cy="884682"/>
            </a:xfrm>
            <a:custGeom>
              <a:avLst/>
              <a:gdLst/>
              <a:ahLst/>
              <a:cxnLst/>
              <a:rect l="l" t="t" r="r" b="b"/>
              <a:pathLst>
                <a:path w="5371211" h="884682">
                  <a:moveTo>
                    <a:pt x="0" y="0"/>
                  </a:moveTo>
                  <a:lnTo>
                    <a:pt x="5371211" y="0"/>
                  </a:lnTo>
                  <a:lnTo>
                    <a:pt x="5371211" y="884682"/>
                  </a:lnTo>
                  <a:lnTo>
                    <a:pt x="0" y="884682"/>
                  </a:lnTo>
                  <a:lnTo>
                    <a:pt x="0" y="0"/>
                  </a:lnTo>
                  <a:close/>
                </a:path>
              </a:pathLst>
            </a:custGeom>
            <a:blipFill>
              <a:blip r:embed="rId5"/>
              <a:stretch>
                <a:fillRect t="-278" b="-275"/>
              </a:stretch>
            </a:blipFill>
          </p:spPr>
          <p:txBody>
            <a:bodyPr/>
            <a:lstStyle/>
            <a:p>
              <a:endParaRPr lang="en-US" sz="1200"/>
            </a:p>
          </p:txBody>
        </p:sp>
      </p:grpSp>
      <p:sp>
        <p:nvSpPr>
          <p:cNvPr id="10" name="TextBox 10"/>
          <p:cNvSpPr txBox="1"/>
          <p:nvPr/>
        </p:nvSpPr>
        <p:spPr>
          <a:xfrm>
            <a:off x="425450" y="1026146"/>
            <a:ext cx="5433819" cy="371897"/>
          </a:xfrm>
          <a:prstGeom prst="rect">
            <a:avLst/>
          </a:prstGeom>
        </p:spPr>
        <p:txBody>
          <a:bodyPr lIns="0" tIns="0" rIns="0" bIns="0" rtlCol="0" anchor="t">
            <a:spAutoFit/>
          </a:bodyPr>
          <a:lstStyle/>
          <a:p>
            <a:pPr>
              <a:lnSpc>
                <a:spcPts val="2870"/>
              </a:lnSpc>
              <a:spcBef>
                <a:spcPct val="0"/>
              </a:spcBef>
            </a:pPr>
            <a:r>
              <a:rPr lang="en-US" sz="2608" b="1">
                <a:solidFill>
                  <a:srgbClr val="FFFFFF"/>
                </a:solidFill>
                <a:latin typeface="Arial Bold"/>
                <a:ea typeface="Arial Bold"/>
                <a:cs typeface="Arial Bold"/>
                <a:sym typeface="Arial Bold"/>
              </a:rPr>
              <a:t>CASE NOTES</a:t>
            </a:r>
          </a:p>
        </p:txBody>
      </p:sp>
      <p:grpSp>
        <p:nvGrpSpPr>
          <p:cNvPr id="11" name="Group 11"/>
          <p:cNvGrpSpPr/>
          <p:nvPr/>
        </p:nvGrpSpPr>
        <p:grpSpPr>
          <a:xfrm>
            <a:off x="-279209" y="0"/>
            <a:ext cx="6375209" cy="6942201"/>
            <a:chOff x="0" y="0"/>
            <a:chExt cx="12750419" cy="13884402"/>
          </a:xfrm>
        </p:grpSpPr>
        <p:sp>
          <p:nvSpPr>
            <p:cNvPr id="12" name="Freeform 12"/>
            <p:cNvSpPr/>
            <p:nvPr/>
          </p:nvSpPr>
          <p:spPr>
            <a:xfrm>
              <a:off x="0" y="0"/>
              <a:ext cx="12750419" cy="13884402"/>
            </a:xfrm>
            <a:custGeom>
              <a:avLst/>
              <a:gdLst/>
              <a:ahLst/>
              <a:cxnLst/>
              <a:rect l="l" t="t" r="r" b="b"/>
              <a:pathLst>
                <a:path w="12750419" h="13884402">
                  <a:moveTo>
                    <a:pt x="0" y="0"/>
                  </a:moveTo>
                  <a:lnTo>
                    <a:pt x="5737860" y="0"/>
                  </a:lnTo>
                  <a:cubicBezTo>
                    <a:pt x="9610725" y="0"/>
                    <a:pt x="12750419" y="3108198"/>
                    <a:pt x="12750419" y="6942201"/>
                  </a:cubicBezTo>
                  <a:cubicBezTo>
                    <a:pt x="12750419" y="10776204"/>
                    <a:pt x="9610852" y="13884402"/>
                    <a:pt x="5737860" y="13884402"/>
                  </a:cubicBezTo>
                  <a:lnTo>
                    <a:pt x="0" y="13884402"/>
                  </a:lnTo>
                  <a:close/>
                </a:path>
              </a:pathLst>
            </a:custGeom>
            <a:solidFill>
              <a:srgbClr val="1E3765"/>
            </a:solidFill>
          </p:spPr>
          <p:txBody>
            <a:bodyPr/>
            <a:lstStyle/>
            <a:p>
              <a:endParaRPr lang="en-US" sz="1200"/>
            </a:p>
          </p:txBody>
        </p:sp>
      </p:grpSp>
      <p:sp>
        <p:nvSpPr>
          <p:cNvPr id="13" name="TextBox 13"/>
          <p:cNvSpPr txBox="1"/>
          <p:nvPr/>
        </p:nvSpPr>
        <p:spPr>
          <a:xfrm>
            <a:off x="425450" y="1134755"/>
            <a:ext cx="4569901" cy="2659126"/>
          </a:xfrm>
          <a:prstGeom prst="rect">
            <a:avLst/>
          </a:prstGeom>
        </p:spPr>
        <p:txBody>
          <a:bodyPr lIns="0" tIns="0" rIns="0" bIns="0" rtlCol="0" anchor="t">
            <a:spAutoFit/>
          </a:bodyPr>
          <a:lstStyle/>
          <a:p>
            <a:pPr>
              <a:lnSpc>
                <a:spcPts val="2987"/>
              </a:lnSpc>
            </a:pPr>
            <a:endParaRPr sz="1200" dirty="0">
              <a:solidFill>
                <a:schemeClr val="bg1"/>
              </a:solidFill>
              <a:latin typeface="+mj-lt"/>
            </a:endParaRPr>
          </a:p>
          <a:p>
            <a:pPr>
              <a:lnSpc>
                <a:spcPts val="2987"/>
              </a:lnSpc>
            </a:pPr>
            <a:endParaRPr sz="1200" dirty="0">
              <a:solidFill>
                <a:schemeClr val="bg1"/>
              </a:solidFill>
              <a:latin typeface="+mj-lt"/>
            </a:endParaRPr>
          </a:p>
          <a:p>
            <a:pPr>
              <a:lnSpc>
                <a:spcPts val="2987"/>
              </a:lnSpc>
            </a:pPr>
            <a:r>
              <a:rPr lang="en-US" sz="2400" dirty="0">
                <a:solidFill>
                  <a:schemeClr val="bg1"/>
                </a:solidFill>
                <a:latin typeface="+mj-lt"/>
              </a:rPr>
              <a:t>Louisa is 42, opioid-naïve, and having a laparoscopic hysterectomy with moderate recovery expected</a:t>
            </a:r>
            <a:endParaRPr lang="en-US" sz="2133" dirty="0">
              <a:solidFill>
                <a:schemeClr val="bg1"/>
              </a:solidFill>
              <a:latin typeface="+mj-lt"/>
              <a:ea typeface="Arial MT Pro"/>
              <a:cs typeface="Arial MT Pro"/>
              <a:sym typeface="Arial MT Pro"/>
            </a:endParaRPr>
          </a:p>
          <a:p>
            <a:pPr>
              <a:lnSpc>
                <a:spcPts val="2987"/>
              </a:lnSpc>
            </a:pPr>
            <a:endParaRPr lang="en-US" sz="2133" dirty="0">
              <a:solidFill>
                <a:schemeClr val="bg1"/>
              </a:solidFill>
              <a:latin typeface="+mj-lt"/>
              <a:ea typeface="Arial MT Pro"/>
              <a:cs typeface="Arial MT Pro"/>
              <a:sym typeface="Arial MT Pro"/>
            </a:endParaRPr>
          </a:p>
        </p:txBody>
      </p:sp>
      <p:sp>
        <p:nvSpPr>
          <p:cNvPr id="14" name="TextBox 14"/>
          <p:cNvSpPr txBox="1"/>
          <p:nvPr/>
        </p:nvSpPr>
        <p:spPr>
          <a:xfrm>
            <a:off x="6219368" y="505208"/>
            <a:ext cx="4030593" cy="726161"/>
          </a:xfrm>
          <a:prstGeom prst="rect">
            <a:avLst/>
          </a:prstGeom>
        </p:spPr>
        <p:txBody>
          <a:bodyPr lIns="0" tIns="0" rIns="0" bIns="0" rtlCol="0" anchor="t">
            <a:spAutoFit/>
          </a:bodyPr>
          <a:lstStyle/>
          <a:p>
            <a:pPr algn="ctr">
              <a:lnSpc>
                <a:spcPts val="2796"/>
              </a:lnSpc>
              <a:spcBef>
                <a:spcPct val="0"/>
              </a:spcBef>
            </a:pPr>
            <a:r>
              <a:rPr lang="en-US" sz="2542" dirty="0">
                <a:solidFill>
                  <a:srgbClr val="FFFFFF"/>
                </a:solidFill>
                <a:latin typeface="Dreaming Outloud Script Pro" panose="03050502040304050704" pitchFamily="66" charset="0"/>
                <a:ea typeface="Beth Ellen"/>
                <a:cs typeface="Dreaming Outloud Script Pro" panose="03050502040304050704" pitchFamily="66" charset="0"/>
                <a:sym typeface="Beth Ellen"/>
              </a:rPr>
              <a:t>“Hi, I’m Louisa, I can’t wait to go back home”</a:t>
            </a:r>
          </a:p>
        </p:txBody>
      </p:sp>
      <p:sp>
        <p:nvSpPr>
          <p:cNvPr id="15" name="TextBox 15"/>
          <p:cNvSpPr txBox="1"/>
          <p:nvPr/>
        </p:nvSpPr>
        <p:spPr>
          <a:xfrm>
            <a:off x="425450" y="4389877"/>
            <a:ext cx="5177061" cy="743409"/>
          </a:xfrm>
          <a:prstGeom prst="rect">
            <a:avLst/>
          </a:prstGeom>
        </p:spPr>
        <p:txBody>
          <a:bodyPr lIns="0" tIns="0" rIns="0" bIns="0" rtlCol="0" anchor="t">
            <a:spAutoFit/>
          </a:bodyPr>
          <a:lstStyle/>
          <a:p>
            <a:pPr>
              <a:lnSpc>
                <a:spcPts val="2987"/>
              </a:lnSpc>
            </a:pPr>
            <a:r>
              <a:rPr lang="en-US" sz="2400" b="1" i="1" dirty="0">
                <a:solidFill>
                  <a:srgbClr val="F1C500"/>
                </a:solidFill>
                <a:latin typeface="Arial MT Pro Bold Italics"/>
                <a:ea typeface="Arial MT Pro Bold Italics"/>
                <a:cs typeface="Arial MT Pro Bold Italics"/>
                <a:sym typeface="Arial MT Pro Bold Italics"/>
              </a:rPr>
              <a:t>What would you normally plan to prescribe at discharge? </a:t>
            </a:r>
          </a:p>
        </p:txBody>
      </p:sp>
      <p:sp>
        <p:nvSpPr>
          <p:cNvPr id="16" name="TextBox 16"/>
          <p:cNvSpPr txBox="1"/>
          <p:nvPr/>
        </p:nvSpPr>
        <p:spPr>
          <a:xfrm>
            <a:off x="370706" y="1172034"/>
            <a:ext cx="2152799" cy="350802"/>
          </a:xfrm>
          <a:prstGeom prst="rect">
            <a:avLst/>
          </a:prstGeom>
        </p:spPr>
        <p:txBody>
          <a:bodyPr lIns="0" tIns="0" rIns="0" bIns="0" rtlCol="0" anchor="t">
            <a:spAutoFit/>
          </a:bodyPr>
          <a:lstStyle/>
          <a:p>
            <a:pPr algn="ctr">
              <a:lnSpc>
                <a:spcPts val="2987"/>
              </a:lnSpc>
              <a:spcBef>
                <a:spcPct val="0"/>
              </a:spcBef>
            </a:pPr>
            <a:r>
              <a:rPr lang="en-US" sz="2133" b="1">
                <a:solidFill>
                  <a:srgbClr val="FFFFFF"/>
                </a:solidFill>
                <a:latin typeface="Arial MT Pro Bold"/>
                <a:ea typeface="Arial MT Pro Bold"/>
                <a:cs typeface="Arial MT Pro Bold"/>
                <a:sym typeface="Arial MT Pro Bold"/>
              </a:rPr>
              <a:t>Meet Our Patient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flipH="1">
            <a:off x="4868787" y="-283535"/>
            <a:ext cx="7890283" cy="7890283"/>
          </a:xfrm>
          <a:custGeom>
            <a:avLst/>
            <a:gdLst/>
            <a:ahLst/>
            <a:cxnLst/>
            <a:rect l="l" t="t" r="r" b="b"/>
            <a:pathLst>
              <a:path w="11835424" h="11835424">
                <a:moveTo>
                  <a:pt x="11835424" y="0"/>
                </a:moveTo>
                <a:lnTo>
                  <a:pt x="0" y="0"/>
                </a:lnTo>
                <a:lnTo>
                  <a:pt x="0" y="11835424"/>
                </a:lnTo>
                <a:lnTo>
                  <a:pt x="11835424" y="11835424"/>
                </a:lnTo>
                <a:lnTo>
                  <a:pt x="11835424" y="0"/>
                </a:lnTo>
                <a:close/>
              </a:path>
            </a:pathLst>
          </a:custGeom>
          <a:blipFill>
            <a:blip r:embed="rId3"/>
            <a:stretch>
              <a:fillRect/>
            </a:stretch>
          </a:blipFill>
        </p:spPr>
        <p:txBody>
          <a:bodyPr/>
          <a:lstStyle/>
          <a:p>
            <a:endParaRPr lang="en-US" sz="1200"/>
          </a:p>
        </p:txBody>
      </p:sp>
      <p:grpSp>
        <p:nvGrpSpPr>
          <p:cNvPr id="4" name="Group 4"/>
          <p:cNvGrpSpPr/>
          <p:nvPr/>
        </p:nvGrpSpPr>
        <p:grpSpPr>
          <a:xfrm rot="17363100">
            <a:off x="10492378" y="-1427584"/>
            <a:ext cx="2857443" cy="2857443"/>
            <a:chOff x="0" y="0"/>
            <a:chExt cx="5714886" cy="5714886"/>
          </a:xfrm>
        </p:grpSpPr>
        <p:sp>
          <p:nvSpPr>
            <p:cNvPr id="5" name="Freeform 5"/>
            <p:cNvSpPr/>
            <p:nvPr/>
          </p:nvSpPr>
          <p:spPr>
            <a:xfrm>
              <a:off x="0" y="0"/>
              <a:ext cx="5714873" cy="5714873"/>
            </a:xfrm>
            <a:custGeom>
              <a:avLst/>
              <a:gdLst/>
              <a:ahLst/>
              <a:cxnLst/>
              <a:rect l="l" t="t" r="r" b="b"/>
              <a:pathLst>
                <a:path w="5714873" h="5714873">
                  <a:moveTo>
                    <a:pt x="0" y="2857500"/>
                  </a:moveTo>
                  <a:cubicBezTo>
                    <a:pt x="0" y="1279271"/>
                    <a:pt x="1279271" y="0"/>
                    <a:pt x="2857500" y="0"/>
                  </a:cubicBezTo>
                  <a:cubicBezTo>
                    <a:pt x="4435729" y="0"/>
                    <a:pt x="5714873" y="1279271"/>
                    <a:pt x="5714873" y="2857500"/>
                  </a:cubicBezTo>
                  <a:cubicBezTo>
                    <a:pt x="5714873" y="4435729"/>
                    <a:pt x="4435602" y="5714873"/>
                    <a:pt x="2857500" y="5714873"/>
                  </a:cubicBezTo>
                  <a:cubicBezTo>
                    <a:pt x="1279398" y="5714873"/>
                    <a:pt x="0" y="4435602"/>
                    <a:pt x="0" y="2857500"/>
                  </a:cubicBezTo>
                  <a:close/>
                </a:path>
              </a:pathLst>
            </a:custGeom>
            <a:solidFill>
              <a:srgbClr val="1F3867"/>
            </a:solidFill>
          </p:spPr>
          <p:txBody>
            <a:bodyPr/>
            <a:lstStyle/>
            <a:p>
              <a:endParaRPr lang="en-US" sz="1200"/>
            </a:p>
          </p:txBody>
        </p:sp>
      </p:grpSp>
      <p:grpSp>
        <p:nvGrpSpPr>
          <p:cNvPr id="6" name="Group 6"/>
          <p:cNvGrpSpPr/>
          <p:nvPr/>
        </p:nvGrpSpPr>
        <p:grpSpPr>
          <a:xfrm>
            <a:off x="11036929" y="240011"/>
            <a:ext cx="891585" cy="891585"/>
            <a:chOff x="0" y="0"/>
            <a:chExt cx="1783169" cy="1783169"/>
          </a:xfrm>
        </p:grpSpPr>
        <p:sp>
          <p:nvSpPr>
            <p:cNvPr id="7" name="Freeform 7"/>
            <p:cNvSpPr/>
            <p:nvPr/>
          </p:nvSpPr>
          <p:spPr>
            <a:xfrm>
              <a:off x="0" y="0"/>
              <a:ext cx="1783207" cy="1783207"/>
            </a:xfrm>
            <a:custGeom>
              <a:avLst/>
              <a:gdLst/>
              <a:ahLst/>
              <a:cxnLst/>
              <a:rect l="l" t="t" r="r" b="b"/>
              <a:pathLst>
                <a:path w="1783207" h="1783207">
                  <a:moveTo>
                    <a:pt x="0" y="0"/>
                  </a:moveTo>
                  <a:lnTo>
                    <a:pt x="1783207" y="0"/>
                  </a:lnTo>
                  <a:lnTo>
                    <a:pt x="1783207" y="1783207"/>
                  </a:lnTo>
                  <a:lnTo>
                    <a:pt x="0" y="1783207"/>
                  </a:lnTo>
                  <a:lnTo>
                    <a:pt x="0" y="0"/>
                  </a:lnTo>
                  <a:close/>
                </a:path>
              </a:pathLst>
            </a:custGeom>
            <a:blipFill>
              <a:blip r:embed="rId4"/>
              <a:stretch>
                <a:fillRect r="2" b="2"/>
              </a:stretch>
            </a:blipFill>
          </p:spPr>
          <p:txBody>
            <a:bodyPr/>
            <a:lstStyle/>
            <a:p>
              <a:endParaRPr lang="en-US" sz="1200"/>
            </a:p>
          </p:txBody>
        </p:sp>
      </p:grpSp>
      <p:grpSp>
        <p:nvGrpSpPr>
          <p:cNvPr id="8" name="Group 8"/>
          <p:cNvGrpSpPr/>
          <p:nvPr/>
        </p:nvGrpSpPr>
        <p:grpSpPr>
          <a:xfrm>
            <a:off x="9073058" y="6218187"/>
            <a:ext cx="2685587" cy="442328"/>
            <a:chOff x="0" y="0"/>
            <a:chExt cx="5371173" cy="884657"/>
          </a:xfrm>
        </p:grpSpPr>
        <p:sp>
          <p:nvSpPr>
            <p:cNvPr id="9" name="Freeform 9" descr="A blue circle in a black background  AI-generated content may be incorrect."/>
            <p:cNvSpPr/>
            <p:nvPr/>
          </p:nvSpPr>
          <p:spPr>
            <a:xfrm>
              <a:off x="0" y="0"/>
              <a:ext cx="5371211" cy="884682"/>
            </a:xfrm>
            <a:custGeom>
              <a:avLst/>
              <a:gdLst/>
              <a:ahLst/>
              <a:cxnLst/>
              <a:rect l="l" t="t" r="r" b="b"/>
              <a:pathLst>
                <a:path w="5371211" h="884682">
                  <a:moveTo>
                    <a:pt x="0" y="0"/>
                  </a:moveTo>
                  <a:lnTo>
                    <a:pt x="5371211" y="0"/>
                  </a:lnTo>
                  <a:lnTo>
                    <a:pt x="5371211" y="884682"/>
                  </a:lnTo>
                  <a:lnTo>
                    <a:pt x="0" y="884682"/>
                  </a:lnTo>
                  <a:lnTo>
                    <a:pt x="0" y="0"/>
                  </a:lnTo>
                  <a:close/>
                </a:path>
              </a:pathLst>
            </a:custGeom>
            <a:blipFill>
              <a:blip r:embed="rId5"/>
              <a:stretch>
                <a:fillRect t="-278" b="-275"/>
              </a:stretch>
            </a:blipFill>
          </p:spPr>
          <p:txBody>
            <a:bodyPr/>
            <a:lstStyle/>
            <a:p>
              <a:endParaRPr lang="en-US" sz="1200"/>
            </a:p>
          </p:txBody>
        </p:sp>
      </p:grpSp>
      <p:grpSp>
        <p:nvGrpSpPr>
          <p:cNvPr id="10" name="Group 10"/>
          <p:cNvGrpSpPr/>
          <p:nvPr/>
        </p:nvGrpSpPr>
        <p:grpSpPr>
          <a:xfrm>
            <a:off x="-279209" y="0"/>
            <a:ext cx="6375209" cy="6942201"/>
            <a:chOff x="0" y="0"/>
            <a:chExt cx="12750419" cy="13884402"/>
          </a:xfrm>
        </p:grpSpPr>
        <p:sp>
          <p:nvSpPr>
            <p:cNvPr id="11" name="Freeform 11"/>
            <p:cNvSpPr/>
            <p:nvPr/>
          </p:nvSpPr>
          <p:spPr>
            <a:xfrm>
              <a:off x="0" y="0"/>
              <a:ext cx="12750419" cy="13884402"/>
            </a:xfrm>
            <a:custGeom>
              <a:avLst/>
              <a:gdLst/>
              <a:ahLst/>
              <a:cxnLst/>
              <a:rect l="l" t="t" r="r" b="b"/>
              <a:pathLst>
                <a:path w="12750419" h="13884402">
                  <a:moveTo>
                    <a:pt x="0" y="0"/>
                  </a:moveTo>
                  <a:lnTo>
                    <a:pt x="5737860" y="0"/>
                  </a:lnTo>
                  <a:cubicBezTo>
                    <a:pt x="9610725" y="0"/>
                    <a:pt x="12750419" y="3108198"/>
                    <a:pt x="12750419" y="6942201"/>
                  </a:cubicBezTo>
                  <a:cubicBezTo>
                    <a:pt x="12750419" y="10776204"/>
                    <a:pt x="9610852" y="13884402"/>
                    <a:pt x="5737860" y="13884402"/>
                  </a:cubicBezTo>
                  <a:lnTo>
                    <a:pt x="0" y="13884402"/>
                  </a:lnTo>
                  <a:close/>
                </a:path>
              </a:pathLst>
            </a:custGeom>
            <a:solidFill>
              <a:srgbClr val="1E3765"/>
            </a:solidFill>
          </p:spPr>
          <p:txBody>
            <a:bodyPr/>
            <a:lstStyle/>
            <a:p>
              <a:endParaRPr lang="en-US" sz="1200"/>
            </a:p>
          </p:txBody>
        </p:sp>
      </p:grpSp>
      <p:sp>
        <p:nvSpPr>
          <p:cNvPr id="13" name="TextBox 13"/>
          <p:cNvSpPr txBox="1"/>
          <p:nvPr/>
        </p:nvSpPr>
        <p:spPr>
          <a:xfrm>
            <a:off x="319866" y="1369509"/>
            <a:ext cx="5177061" cy="1504964"/>
          </a:xfrm>
          <a:prstGeom prst="rect">
            <a:avLst/>
          </a:prstGeom>
        </p:spPr>
        <p:txBody>
          <a:bodyPr lIns="0" tIns="0" rIns="0" bIns="0" rtlCol="0" anchor="t">
            <a:spAutoFit/>
          </a:bodyPr>
          <a:lstStyle/>
          <a:p>
            <a:pPr>
              <a:lnSpc>
                <a:spcPts val="2987"/>
              </a:lnSpc>
            </a:pPr>
            <a:endParaRPr sz="1200" dirty="0"/>
          </a:p>
          <a:p>
            <a:pPr>
              <a:lnSpc>
                <a:spcPts val="2987"/>
              </a:lnSpc>
            </a:pPr>
            <a:endParaRPr sz="1200" dirty="0"/>
          </a:p>
          <a:p>
            <a:pPr>
              <a:lnSpc>
                <a:spcPts val="2987"/>
              </a:lnSpc>
            </a:pPr>
            <a:r>
              <a:rPr lang="en-US" sz="2133" dirty="0">
                <a:solidFill>
                  <a:srgbClr val="FFFFFF"/>
                </a:solidFill>
                <a:latin typeface="Arial MT Pro"/>
                <a:ea typeface="Arial MT Pro"/>
                <a:cs typeface="Arial MT Pro"/>
                <a:sym typeface="Arial MT Pro"/>
              </a:rPr>
              <a:t>Pre-operatively, Louisa said she has significant anxiety. </a:t>
            </a:r>
          </a:p>
        </p:txBody>
      </p:sp>
      <p:sp>
        <p:nvSpPr>
          <p:cNvPr id="14" name="TextBox 14"/>
          <p:cNvSpPr txBox="1"/>
          <p:nvPr/>
        </p:nvSpPr>
        <p:spPr>
          <a:xfrm>
            <a:off x="7728051" y="4305396"/>
            <a:ext cx="4030593" cy="726161"/>
          </a:xfrm>
          <a:prstGeom prst="rect">
            <a:avLst/>
          </a:prstGeom>
        </p:spPr>
        <p:txBody>
          <a:bodyPr lIns="0" tIns="0" rIns="0" bIns="0" rtlCol="0" anchor="t">
            <a:spAutoFit/>
          </a:bodyPr>
          <a:lstStyle/>
          <a:p>
            <a:pPr algn="ctr">
              <a:lnSpc>
                <a:spcPts val="2796"/>
              </a:lnSpc>
              <a:spcBef>
                <a:spcPct val="0"/>
              </a:spcBef>
            </a:pPr>
            <a:r>
              <a:rPr lang="en-US" sz="2542" dirty="0">
                <a:solidFill>
                  <a:srgbClr val="FFFFFF"/>
                </a:solidFill>
                <a:latin typeface="Dreaming Outloud Script Pro" panose="03050502040304050704" pitchFamily="66" charset="0"/>
                <a:ea typeface="Beth Ellen"/>
                <a:cs typeface="Dreaming Outloud Script Pro" panose="03050502040304050704" pitchFamily="66" charset="0"/>
                <a:sym typeface="Beth Ellen"/>
              </a:rPr>
              <a:t>“I am very anxious about the pain”</a:t>
            </a:r>
          </a:p>
        </p:txBody>
      </p:sp>
      <p:sp>
        <p:nvSpPr>
          <p:cNvPr id="15" name="TextBox 15"/>
          <p:cNvSpPr txBox="1"/>
          <p:nvPr/>
        </p:nvSpPr>
        <p:spPr>
          <a:xfrm>
            <a:off x="319866" y="1049045"/>
            <a:ext cx="5177061" cy="350802"/>
          </a:xfrm>
          <a:prstGeom prst="rect">
            <a:avLst/>
          </a:prstGeom>
        </p:spPr>
        <p:txBody>
          <a:bodyPr lIns="0" tIns="0" rIns="0" bIns="0" rtlCol="0" anchor="t">
            <a:spAutoFit/>
          </a:bodyPr>
          <a:lstStyle/>
          <a:p>
            <a:pPr>
              <a:lnSpc>
                <a:spcPts val="2987"/>
              </a:lnSpc>
            </a:pPr>
            <a:r>
              <a:rPr lang="en-US" sz="2133" b="1" dirty="0">
                <a:solidFill>
                  <a:srgbClr val="FFFFFF"/>
                </a:solidFill>
                <a:latin typeface="Arial MT Pro Bold"/>
                <a:ea typeface="Arial MT Pro Bold"/>
                <a:cs typeface="Arial MT Pro Bold"/>
                <a:sym typeface="Arial MT Pro Bold"/>
              </a:rPr>
              <a:t>Pause Before Prescribing</a:t>
            </a:r>
          </a:p>
        </p:txBody>
      </p:sp>
      <p:sp>
        <p:nvSpPr>
          <p:cNvPr id="2" name="TextBox 12">
            <a:extLst>
              <a:ext uri="{FF2B5EF4-FFF2-40B4-BE49-F238E27FC236}">
                <a16:creationId xmlns:a16="http://schemas.microsoft.com/office/drawing/2014/main" id="{F4047C38-4EF4-E35E-520A-9947F975B037}"/>
              </a:ext>
            </a:extLst>
          </p:cNvPr>
          <p:cNvSpPr txBox="1"/>
          <p:nvPr/>
        </p:nvSpPr>
        <p:spPr>
          <a:xfrm>
            <a:off x="276529" y="3560100"/>
            <a:ext cx="5177061" cy="1120243"/>
          </a:xfrm>
          <a:prstGeom prst="rect">
            <a:avLst/>
          </a:prstGeom>
        </p:spPr>
        <p:txBody>
          <a:bodyPr lIns="0" tIns="0" rIns="0" bIns="0" rtlCol="0" anchor="t">
            <a:spAutoFit/>
          </a:bodyPr>
          <a:lstStyle/>
          <a:p>
            <a:pPr>
              <a:lnSpc>
                <a:spcPts val="2987"/>
              </a:lnSpc>
            </a:pPr>
            <a:r>
              <a:rPr lang="en-US" sz="2133" b="1" i="1" dirty="0">
                <a:solidFill>
                  <a:srgbClr val="F1C500"/>
                </a:solidFill>
                <a:latin typeface="Arial MT Pro Bold Italics"/>
                <a:ea typeface="Arial MT Pro Bold Italics"/>
                <a:cs typeface="Arial MT Pro Bold Italics"/>
                <a:sym typeface="Arial MT Pro Bold Italics"/>
              </a:rPr>
              <a:t> </a:t>
            </a:r>
            <a:r>
              <a:rPr lang="en-US" sz="2400" b="1" i="1" dirty="0">
                <a:solidFill>
                  <a:schemeClr val="accent4"/>
                </a:solidFill>
              </a:rPr>
              <a:t>What changes in the plan — and what stays the same? </a:t>
            </a:r>
          </a:p>
          <a:p>
            <a:pPr>
              <a:lnSpc>
                <a:spcPts val="2987"/>
              </a:lnSpc>
            </a:pPr>
            <a:endParaRPr lang="en-US" sz="2133" b="1" i="1" dirty="0">
              <a:solidFill>
                <a:srgbClr val="F1C500"/>
              </a:solidFill>
              <a:latin typeface="Arial MT Pro Bold Italics"/>
              <a:ea typeface="Arial MT Pro Bold Italics"/>
              <a:cs typeface="Arial MT Pro Bold Italics"/>
              <a:sym typeface="Arial MT Pro Bold Italics"/>
            </a:endParaRPr>
          </a:p>
        </p:txBody>
      </p:sp>
      <p:grpSp>
        <p:nvGrpSpPr>
          <p:cNvPr id="20" name="Group 19">
            <a:extLst>
              <a:ext uri="{FF2B5EF4-FFF2-40B4-BE49-F238E27FC236}">
                <a16:creationId xmlns:a16="http://schemas.microsoft.com/office/drawing/2014/main" id="{C4F07E83-4AF9-EA32-E95E-8029BE83035D}"/>
              </a:ext>
            </a:extLst>
          </p:cNvPr>
          <p:cNvGrpSpPr/>
          <p:nvPr/>
        </p:nvGrpSpPr>
        <p:grpSpPr>
          <a:xfrm>
            <a:off x="776094" y="4664468"/>
            <a:ext cx="2132301" cy="2383609"/>
            <a:chOff x="-173432" y="4530436"/>
            <a:chExt cx="2132301" cy="2383609"/>
          </a:xfrm>
        </p:grpSpPr>
        <p:sp>
          <p:nvSpPr>
            <p:cNvPr id="18" name="Rectangle: Rounded Corners 17">
              <a:extLst>
                <a:ext uri="{FF2B5EF4-FFF2-40B4-BE49-F238E27FC236}">
                  <a16:creationId xmlns:a16="http://schemas.microsoft.com/office/drawing/2014/main" id="{B129A8F2-D79A-DC05-EF19-C764F1606571}"/>
                </a:ext>
              </a:extLst>
            </p:cNvPr>
            <p:cNvSpPr/>
            <p:nvPr/>
          </p:nvSpPr>
          <p:spPr>
            <a:xfrm>
              <a:off x="-43038" y="4530436"/>
              <a:ext cx="1871513" cy="2383609"/>
            </a:xfrm>
            <a:prstGeom prst="round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CF77E810-8899-9B2C-E30D-63689F8724E4}"/>
                </a:ext>
              </a:extLst>
            </p:cNvPr>
            <p:cNvPicPr>
              <a:picLocks noChangeAspect="1"/>
            </p:cNvPicPr>
            <p:nvPr/>
          </p:nvPicPr>
          <p:blipFill>
            <a:blip r:embed="rId6"/>
            <a:stretch>
              <a:fillRect/>
            </a:stretch>
          </p:blipFill>
          <p:spPr>
            <a:xfrm>
              <a:off x="117978" y="5206679"/>
              <a:ext cx="1549480" cy="1466925"/>
            </a:xfrm>
            <a:prstGeom prst="rect">
              <a:avLst/>
            </a:prstGeom>
          </p:spPr>
        </p:pic>
        <p:sp>
          <p:nvSpPr>
            <p:cNvPr id="19" name="TextBox 18">
              <a:extLst>
                <a:ext uri="{FF2B5EF4-FFF2-40B4-BE49-F238E27FC236}">
                  <a16:creationId xmlns:a16="http://schemas.microsoft.com/office/drawing/2014/main" id="{81050C1D-98FC-158F-83AC-B00C77444348}"/>
                </a:ext>
              </a:extLst>
            </p:cNvPr>
            <p:cNvSpPr txBox="1"/>
            <p:nvPr/>
          </p:nvSpPr>
          <p:spPr>
            <a:xfrm>
              <a:off x="-173432" y="4540295"/>
              <a:ext cx="2132301" cy="584775"/>
            </a:xfrm>
            <a:prstGeom prst="rect">
              <a:avLst/>
            </a:prstGeom>
            <a:noFill/>
          </p:spPr>
          <p:txBody>
            <a:bodyPr wrap="square" rtlCol="0">
              <a:spAutoFit/>
            </a:bodyPr>
            <a:lstStyle/>
            <a:p>
              <a:pPr algn="ctr"/>
              <a:r>
                <a:rPr lang="en-US" sz="1600" dirty="0"/>
                <a:t>Transitional pain service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flipH="1">
            <a:off x="4868787" y="-283535"/>
            <a:ext cx="7890283" cy="7890283"/>
          </a:xfrm>
          <a:custGeom>
            <a:avLst/>
            <a:gdLst/>
            <a:ahLst/>
            <a:cxnLst/>
            <a:rect l="l" t="t" r="r" b="b"/>
            <a:pathLst>
              <a:path w="11835424" h="11835424">
                <a:moveTo>
                  <a:pt x="11835424" y="0"/>
                </a:moveTo>
                <a:lnTo>
                  <a:pt x="0" y="0"/>
                </a:lnTo>
                <a:lnTo>
                  <a:pt x="0" y="11835424"/>
                </a:lnTo>
                <a:lnTo>
                  <a:pt x="11835424" y="11835424"/>
                </a:lnTo>
                <a:lnTo>
                  <a:pt x="11835424" y="0"/>
                </a:lnTo>
                <a:close/>
              </a:path>
            </a:pathLst>
          </a:custGeom>
          <a:blipFill>
            <a:blip r:embed="rId3"/>
            <a:stretch>
              <a:fillRect/>
            </a:stretch>
          </a:blipFill>
        </p:spPr>
        <p:txBody>
          <a:bodyPr/>
          <a:lstStyle/>
          <a:p>
            <a:endParaRPr lang="en-US" sz="1200"/>
          </a:p>
        </p:txBody>
      </p:sp>
      <p:grpSp>
        <p:nvGrpSpPr>
          <p:cNvPr id="4" name="Group 4"/>
          <p:cNvGrpSpPr/>
          <p:nvPr/>
        </p:nvGrpSpPr>
        <p:grpSpPr>
          <a:xfrm rot="17363100">
            <a:off x="10492378" y="-1190846"/>
            <a:ext cx="2857443" cy="2857443"/>
            <a:chOff x="0" y="0"/>
            <a:chExt cx="5714886" cy="5714886"/>
          </a:xfrm>
        </p:grpSpPr>
        <p:sp>
          <p:nvSpPr>
            <p:cNvPr id="5" name="Freeform 5"/>
            <p:cNvSpPr/>
            <p:nvPr/>
          </p:nvSpPr>
          <p:spPr>
            <a:xfrm>
              <a:off x="0" y="0"/>
              <a:ext cx="5714873" cy="5714873"/>
            </a:xfrm>
            <a:custGeom>
              <a:avLst/>
              <a:gdLst/>
              <a:ahLst/>
              <a:cxnLst/>
              <a:rect l="l" t="t" r="r" b="b"/>
              <a:pathLst>
                <a:path w="5714873" h="5714873">
                  <a:moveTo>
                    <a:pt x="0" y="2857500"/>
                  </a:moveTo>
                  <a:cubicBezTo>
                    <a:pt x="0" y="1279271"/>
                    <a:pt x="1279271" y="0"/>
                    <a:pt x="2857500" y="0"/>
                  </a:cubicBezTo>
                  <a:cubicBezTo>
                    <a:pt x="4435729" y="0"/>
                    <a:pt x="5714873" y="1279271"/>
                    <a:pt x="5714873" y="2857500"/>
                  </a:cubicBezTo>
                  <a:cubicBezTo>
                    <a:pt x="5714873" y="4435729"/>
                    <a:pt x="4435602" y="5714873"/>
                    <a:pt x="2857500" y="5714873"/>
                  </a:cubicBezTo>
                  <a:cubicBezTo>
                    <a:pt x="1279398" y="5714873"/>
                    <a:pt x="0" y="4435602"/>
                    <a:pt x="0" y="2857500"/>
                  </a:cubicBezTo>
                  <a:close/>
                </a:path>
              </a:pathLst>
            </a:custGeom>
            <a:solidFill>
              <a:srgbClr val="1F3867"/>
            </a:solidFill>
          </p:spPr>
          <p:txBody>
            <a:bodyPr/>
            <a:lstStyle/>
            <a:p>
              <a:endParaRPr lang="en-US" sz="1200"/>
            </a:p>
          </p:txBody>
        </p:sp>
      </p:grpSp>
      <p:grpSp>
        <p:nvGrpSpPr>
          <p:cNvPr id="6" name="Group 6"/>
          <p:cNvGrpSpPr/>
          <p:nvPr/>
        </p:nvGrpSpPr>
        <p:grpSpPr>
          <a:xfrm>
            <a:off x="11036929" y="240011"/>
            <a:ext cx="891585" cy="891585"/>
            <a:chOff x="0" y="0"/>
            <a:chExt cx="1783169" cy="1783169"/>
          </a:xfrm>
        </p:grpSpPr>
        <p:sp>
          <p:nvSpPr>
            <p:cNvPr id="7" name="Freeform 7"/>
            <p:cNvSpPr/>
            <p:nvPr/>
          </p:nvSpPr>
          <p:spPr>
            <a:xfrm>
              <a:off x="0" y="0"/>
              <a:ext cx="1783207" cy="1783207"/>
            </a:xfrm>
            <a:custGeom>
              <a:avLst/>
              <a:gdLst/>
              <a:ahLst/>
              <a:cxnLst/>
              <a:rect l="l" t="t" r="r" b="b"/>
              <a:pathLst>
                <a:path w="1783207" h="1783207">
                  <a:moveTo>
                    <a:pt x="0" y="0"/>
                  </a:moveTo>
                  <a:lnTo>
                    <a:pt x="1783207" y="0"/>
                  </a:lnTo>
                  <a:lnTo>
                    <a:pt x="1783207" y="1783207"/>
                  </a:lnTo>
                  <a:lnTo>
                    <a:pt x="0" y="1783207"/>
                  </a:lnTo>
                  <a:lnTo>
                    <a:pt x="0" y="0"/>
                  </a:lnTo>
                  <a:close/>
                </a:path>
              </a:pathLst>
            </a:custGeom>
            <a:blipFill>
              <a:blip r:embed="rId4"/>
              <a:stretch>
                <a:fillRect r="2" b="2"/>
              </a:stretch>
            </a:blipFill>
          </p:spPr>
          <p:txBody>
            <a:bodyPr/>
            <a:lstStyle/>
            <a:p>
              <a:endParaRPr lang="en-US" sz="1200"/>
            </a:p>
          </p:txBody>
        </p:sp>
      </p:grpSp>
      <p:grpSp>
        <p:nvGrpSpPr>
          <p:cNvPr id="8" name="Group 8"/>
          <p:cNvGrpSpPr/>
          <p:nvPr/>
        </p:nvGrpSpPr>
        <p:grpSpPr>
          <a:xfrm>
            <a:off x="9073058" y="6218187"/>
            <a:ext cx="2685587" cy="442328"/>
            <a:chOff x="0" y="0"/>
            <a:chExt cx="5371173" cy="884657"/>
          </a:xfrm>
        </p:grpSpPr>
        <p:sp>
          <p:nvSpPr>
            <p:cNvPr id="9" name="Freeform 9" descr="A blue circle in a black background  AI-generated content may be incorrect."/>
            <p:cNvSpPr/>
            <p:nvPr/>
          </p:nvSpPr>
          <p:spPr>
            <a:xfrm>
              <a:off x="0" y="0"/>
              <a:ext cx="5371211" cy="884682"/>
            </a:xfrm>
            <a:custGeom>
              <a:avLst/>
              <a:gdLst/>
              <a:ahLst/>
              <a:cxnLst/>
              <a:rect l="l" t="t" r="r" b="b"/>
              <a:pathLst>
                <a:path w="5371211" h="884682">
                  <a:moveTo>
                    <a:pt x="0" y="0"/>
                  </a:moveTo>
                  <a:lnTo>
                    <a:pt x="5371211" y="0"/>
                  </a:lnTo>
                  <a:lnTo>
                    <a:pt x="5371211" y="884682"/>
                  </a:lnTo>
                  <a:lnTo>
                    <a:pt x="0" y="884682"/>
                  </a:lnTo>
                  <a:lnTo>
                    <a:pt x="0" y="0"/>
                  </a:lnTo>
                  <a:close/>
                </a:path>
              </a:pathLst>
            </a:custGeom>
            <a:blipFill>
              <a:blip r:embed="rId5"/>
              <a:stretch>
                <a:fillRect t="-278" b="-275"/>
              </a:stretch>
            </a:blipFill>
          </p:spPr>
          <p:txBody>
            <a:bodyPr/>
            <a:lstStyle/>
            <a:p>
              <a:endParaRPr lang="en-US" sz="1200"/>
            </a:p>
          </p:txBody>
        </p:sp>
      </p:grpSp>
      <p:grpSp>
        <p:nvGrpSpPr>
          <p:cNvPr id="10" name="Group 10"/>
          <p:cNvGrpSpPr/>
          <p:nvPr/>
        </p:nvGrpSpPr>
        <p:grpSpPr>
          <a:xfrm>
            <a:off x="-279209" y="0"/>
            <a:ext cx="6375209" cy="6942201"/>
            <a:chOff x="0" y="0"/>
            <a:chExt cx="12750419" cy="13884402"/>
          </a:xfrm>
        </p:grpSpPr>
        <p:sp>
          <p:nvSpPr>
            <p:cNvPr id="11" name="Freeform 11"/>
            <p:cNvSpPr/>
            <p:nvPr/>
          </p:nvSpPr>
          <p:spPr>
            <a:xfrm>
              <a:off x="0" y="0"/>
              <a:ext cx="12750419" cy="13884402"/>
            </a:xfrm>
            <a:custGeom>
              <a:avLst/>
              <a:gdLst/>
              <a:ahLst/>
              <a:cxnLst/>
              <a:rect l="l" t="t" r="r" b="b"/>
              <a:pathLst>
                <a:path w="12750419" h="13884402">
                  <a:moveTo>
                    <a:pt x="0" y="0"/>
                  </a:moveTo>
                  <a:lnTo>
                    <a:pt x="5737860" y="0"/>
                  </a:lnTo>
                  <a:cubicBezTo>
                    <a:pt x="9610725" y="0"/>
                    <a:pt x="12750419" y="3108198"/>
                    <a:pt x="12750419" y="6942201"/>
                  </a:cubicBezTo>
                  <a:cubicBezTo>
                    <a:pt x="12750419" y="10776204"/>
                    <a:pt x="9610852" y="13884402"/>
                    <a:pt x="5737860" y="13884402"/>
                  </a:cubicBezTo>
                  <a:lnTo>
                    <a:pt x="0" y="13884402"/>
                  </a:lnTo>
                  <a:close/>
                </a:path>
              </a:pathLst>
            </a:custGeom>
            <a:solidFill>
              <a:srgbClr val="1E3765"/>
            </a:solidFill>
          </p:spPr>
          <p:txBody>
            <a:bodyPr/>
            <a:lstStyle/>
            <a:p>
              <a:endParaRPr lang="en-US" sz="1200" dirty="0"/>
            </a:p>
          </p:txBody>
        </p:sp>
      </p:grpSp>
      <p:sp>
        <p:nvSpPr>
          <p:cNvPr id="12" name="TextBox 12"/>
          <p:cNvSpPr txBox="1"/>
          <p:nvPr/>
        </p:nvSpPr>
        <p:spPr>
          <a:xfrm>
            <a:off x="98538" y="3745961"/>
            <a:ext cx="5177061" cy="358688"/>
          </a:xfrm>
          <a:prstGeom prst="rect">
            <a:avLst/>
          </a:prstGeom>
        </p:spPr>
        <p:txBody>
          <a:bodyPr lIns="0" tIns="0" rIns="0" bIns="0" rtlCol="0" anchor="t">
            <a:spAutoFit/>
          </a:bodyPr>
          <a:lstStyle/>
          <a:p>
            <a:pPr>
              <a:lnSpc>
                <a:spcPts val="2987"/>
              </a:lnSpc>
            </a:pPr>
            <a:r>
              <a:rPr lang="en-US" sz="2400" b="1" i="1" dirty="0">
                <a:solidFill>
                  <a:srgbClr val="F1C500"/>
                </a:solidFill>
                <a:latin typeface="Arial MT Pro Bold Italics"/>
                <a:ea typeface="Arial MT Pro Bold Italics"/>
                <a:cs typeface="Arial MT Pro Bold Italics"/>
                <a:sym typeface="Arial MT Pro Bold Italics"/>
              </a:rPr>
              <a:t>When? Who? What? </a:t>
            </a:r>
          </a:p>
        </p:txBody>
      </p:sp>
      <p:sp>
        <p:nvSpPr>
          <p:cNvPr id="13" name="TextBox 13"/>
          <p:cNvSpPr txBox="1"/>
          <p:nvPr/>
        </p:nvSpPr>
        <p:spPr>
          <a:xfrm>
            <a:off x="98538" y="658323"/>
            <a:ext cx="4770249" cy="1120243"/>
          </a:xfrm>
          <a:prstGeom prst="rect">
            <a:avLst/>
          </a:prstGeom>
        </p:spPr>
        <p:txBody>
          <a:bodyPr lIns="0" tIns="0" rIns="0" bIns="0" rtlCol="0" anchor="t">
            <a:spAutoFit/>
          </a:bodyPr>
          <a:lstStyle/>
          <a:p>
            <a:pPr>
              <a:lnSpc>
                <a:spcPts val="2987"/>
              </a:lnSpc>
            </a:pPr>
            <a:r>
              <a:rPr lang="en-US" sz="2133" b="1" dirty="0">
                <a:solidFill>
                  <a:srgbClr val="FFFFFF"/>
                </a:solidFill>
                <a:latin typeface="Arial MT Pro Bold"/>
                <a:ea typeface="Arial MT Pro Bold"/>
                <a:cs typeface="Arial MT Pro Bold"/>
                <a:sym typeface="Arial MT Pro Bold"/>
              </a:rPr>
              <a:t>Education begins before surgery</a:t>
            </a:r>
          </a:p>
          <a:p>
            <a:pPr>
              <a:lnSpc>
                <a:spcPts val="2987"/>
              </a:lnSpc>
            </a:pPr>
            <a:endParaRPr lang="en-US" sz="2133" b="1" dirty="0">
              <a:solidFill>
                <a:srgbClr val="FFFFFF"/>
              </a:solidFill>
              <a:latin typeface="Arial MT Pro Bold"/>
              <a:ea typeface="Arial MT Pro Bold"/>
              <a:cs typeface="Arial MT Pro Bold"/>
              <a:sym typeface="Arial MT Pro Bold"/>
            </a:endParaRPr>
          </a:p>
          <a:p>
            <a:pPr>
              <a:lnSpc>
                <a:spcPts val="2987"/>
              </a:lnSpc>
            </a:pPr>
            <a:r>
              <a:rPr lang="en-US" sz="2133" dirty="0">
                <a:solidFill>
                  <a:srgbClr val="FFFFFF"/>
                </a:solidFill>
                <a:latin typeface="Arial MT Pro Bold"/>
                <a:ea typeface="Arial MT Pro Bold"/>
                <a:cs typeface="Arial MT Pro Bold"/>
                <a:sym typeface="Arial MT Pro Bold"/>
              </a:rPr>
              <a:t>Function and recovery, not zero pain</a:t>
            </a:r>
          </a:p>
        </p:txBody>
      </p:sp>
      <p:sp>
        <p:nvSpPr>
          <p:cNvPr id="14" name="TextBox 14"/>
          <p:cNvSpPr txBox="1"/>
          <p:nvPr/>
        </p:nvSpPr>
        <p:spPr>
          <a:xfrm>
            <a:off x="7728051" y="5067281"/>
            <a:ext cx="4030593" cy="726161"/>
          </a:xfrm>
          <a:prstGeom prst="rect">
            <a:avLst/>
          </a:prstGeom>
        </p:spPr>
        <p:txBody>
          <a:bodyPr lIns="0" tIns="0" rIns="0" bIns="0" rtlCol="0" anchor="t">
            <a:spAutoFit/>
          </a:bodyPr>
          <a:lstStyle/>
          <a:p>
            <a:pPr algn="ctr">
              <a:lnSpc>
                <a:spcPts val="2796"/>
              </a:lnSpc>
              <a:spcBef>
                <a:spcPct val="0"/>
              </a:spcBef>
            </a:pPr>
            <a:r>
              <a:rPr lang="en-US" sz="2542" dirty="0">
                <a:solidFill>
                  <a:srgbClr val="FFFFFF"/>
                </a:solidFill>
                <a:latin typeface="Dreaming Outloud Script Pro" panose="03050502040304050704" pitchFamily="66" charset="0"/>
                <a:ea typeface="Beth Ellen"/>
                <a:cs typeface="Dreaming Outloud Script Pro" panose="03050502040304050704" pitchFamily="66" charset="0"/>
                <a:sym typeface="Beth Ellen"/>
              </a:rPr>
              <a:t>“It helps to know some pain is ok”</a:t>
            </a:r>
          </a:p>
        </p:txBody>
      </p:sp>
      <p:sp>
        <p:nvSpPr>
          <p:cNvPr id="15" name="TextBox 15"/>
          <p:cNvSpPr txBox="1"/>
          <p:nvPr/>
        </p:nvSpPr>
        <p:spPr>
          <a:xfrm>
            <a:off x="319866" y="1932710"/>
            <a:ext cx="5177061" cy="1504964"/>
          </a:xfrm>
          <a:prstGeom prst="rect">
            <a:avLst/>
          </a:prstGeom>
        </p:spPr>
        <p:txBody>
          <a:bodyPr lIns="0" tIns="0" rIns="0" bIns="0" rtlCol="0" anchor="t">
            <a:spAutoFit/>
          </a:bodyPr>
          <a:lstStyle/>
          <a:p>
            <a:pPr marL="460610" lvl="1" indent="-230305">
              <a:lnSpc>
                <a:spcPts val="2987"/>
              </a:lnSpc>
              <a:buFont typeface="Arial"/>
              <a:buChar char="•"/>
            </a:pPr>
            <a:r>
              <a:rPr lang="en-US" sz="2133" dirty="0">
                <a:solidFill>
                  <a:srgbClr val="FFFFFF"/>
                </a:solidFill>
                <a:latin typeface="Arial MT Pro"/>
                <a:ea typeface="Arial MT Pro"/>
                <a:cs typeface="Arial MT Pro"/>
                <a:sym typeface="Arial MT Pro"/>
              </a:rPr>
              <a:t>Acetaminophen &amp; NSAIDs</a:t>
            </a:r>
          </a:p>
          <a:p>
            <a:pPr marL="460610" lvl="1" indent="-230305">
              <a:lnSpc>
                <a:spcPts val="2987"/>
              </a:lnSpc>
              <a:buFont typeface="Arial"/>
              <a:buChar char="•"/>
            </a:pPr>
            <a:r>
              <a:rPr lang="en-US" sz="2133" dirty="0">
                <a:solidFill>
                  <a:srgbClr val="FFFFFF"/>
                </a:solidFill>
                <a:latin typeface="Arial MT Pro"/>
                <a:ea typeface="Arial MT Pro"/>
                <a:cs typeface="Arial MT Pro"/>
                <a:sym typeface="Arial MT Pro"/>
              </a:rPr>
              <a:t>mobility</a:t>
            </a:r>
          </a:p>
          <a:p>
            <a:pPr marL="460610" lvl="1" indent="-230305">
              <a:lnSpc>
                <a:spcPts val="2987"/>
              </a:lnSpc>
              <a:buFont typeface="Arial"/>
              <a:buChar char="•"/>
            </a:pPr>
            <a:r>
              <a:rPr lang="en-US" sz="2133" dirty="0">
                <a:solidFill>
                  <a:srgbClr val="FFFFFF"/>
                </a:solidFill>
                <a:latin typeface="Arial MT Pro"/>
                <a:ea typeface="Arial MT Pro"/>
                <a:cs typeface="Arial MT Pro"/>
                <a:sym typeface="Arial MT Pro"/>
              </a:rPr>
              <a:t>non-pharmacologic strategies</a:t>
            </a:r>
          </a:p>
          <a:p>
            <a:pPr marL="460610" lvl="1" indent="-230305">
              <a:lnSpc>
                <a:spcPts val="2987"/>
              </a:lnSpc>
              <a:buFont typeface="Arial"/>
              <a:buChar char="•"/>
            </a:pPr>
            <a:r>
              <a:rPr lang="en-US" sz="2133" dirty="0">
                <a:solidFill>
                  <a:srgbClr val="FFFFFF"/>
                </a:solidFill>
                <a:latin typeface="Arial MT Pro"/>
                <a:ea typeface="Arial MT Pro"/>
                <a:cs typeface="Arial MT Pro"/>
                <a:sym typeface="Arial MT Pro"/>
              </a:rPr>
              <a:t>opioids for </a:t>
            </a:r>
            <a:r>
              <a:rPr lang="en-US" sz="2133" b="1" dirty="0">
                <a:solidFill>
                  <a:srgbClr val="FFFFFF"/>
                </a:solidFill>
                <a:latin typeface="Arial MT Pro Bold"/>
                <a:ea typeface="Arial MT Pro Bold"/>
                <a:cs typeface="Arial MT Pro Bold"/>
                <a:sym typeface="Arial MT Pro Bold"/>
              </a:rPr>
              <a:t>breakthrough</a:t>
            </a:r>
            <a:r>
              <a:rPr lang="en-US" sz="2133" dirty="0">
                <a:solidFill>
                  <a:srgbClr val="FFFFFF"/>
                </a:solidFill>
                <a:latin typeface="Arial MT Pro"/>
                <a:ea typeface="Arial MT Pro"/>
                <a:cs typeface="Arial MT Pro"/>
                <a:sym typeface="Arial MT Pro"/>
              </a:rPr>
              <a:t> only</a:t>
            </a:r>
          </a:p>
        </p:txBody>
      </p:sp>
      <p:sp>
        <p:nvSpPr>
          <p:cNvPr id="17" name="Rectangle: Rounded Corners 16">
            <a:extLst>
              <a:ext uri="{FF2B5EF4-FFF2-40B4-BE49-F238E27FC236}">
                <a16:creationId xmlns:a16="http://schemas.microsoft.com/office/drawing/2014/main" id="{35F36008-F058-EC8F-6F8D-BD8183B98CD7}"/>
              </a:ext>
            </a:extLst>
          </p:cNvPr>
          <p:cNvSpPr/>
          <p:nvPr/>
        </p:nvSpPr>
        <p:spPr>
          <a:xfrm>
            <a:off x="-43037" y="4599711"/>
            <a:ext cx="1871513" cy="2383609"/>
          </a:xfrm>
          <a:prstGeom prst="round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14">
            <a:extLst>
              <a:ext uri="{FF2B5EF4-FFF2-40B4-BE49-F238E27FC236}">
                <a16:creationId xmlns:a16="http://schemas.microsoft.com/office/drawing/2014/main" id="{3557E7D3-E259-F3D0-7B03-6E34F9B4AF5D}"/>
              </a:ext>
            </a:extLst>
          </p:cNvPr>
          <p:cNvPicPr>
            <a:picLocks noGrp="1" noChangeAspect="1"/>
          </p:cNvPicPr>
          <p:nvPr isPhoto="1"/>
        </p:nvPicPr>
        <p:blipFill>
          <a:blip r:embed="rId6">
            <a:lum/>
            <a:extLst>
              <a:ext uri="{28A0092B-C50C-407E-A947-70E740481C1C}">
                <a14:useLocalDpi xmlns:a14="http://schemas.microsoft.com/office/drawing/2010/main" val="0"/>
              </a:ext>
            </a:extLst>
          </a:blip>
          <a:srcRect t="3595" r="87831" b="75282"/>
          <a:stretch/>
        </p:blipFill>
        <p:spPr>
          <a:xfrm>
            <a:off x="119367" y="5342263"/>
            <a:ext cx="1546705" cy="1510196"/>
          </a:xfrm>
          <a:prstGeom prst="rect">
            <a:avLst/>
          </a:prstGeom>
        </p:spPr>
      </p:pic>
      <p:sp>
        <p:nvSpPr>
          <p:cNvPr id="20" name="Rectangle: Rounded Corners 19">
            <a:extLst>
              <a:ext uri="{FF2B5EF4-FFF2-40B4-BE49-F238E27FC236}">
                <a16:creationId xmlns:a16="http://schemas.microsoft.com/office/drawing/2014/main" id="{118CB082-E7F6-EB0C-1E7E-F327093614F8}"/>
              </a:ext>
            </a:extLst>
          </p:cNvPr>
          <p:cNvSpPr/>
          <p:nvPr/>
        </p:nvSpPr>
        <p:spPr>
          <a:xfrm>
            <a:off x="1996524" y="4592475"/>
            <a:ext cx="1871513" cy="2383609"/>
          </a:xfrm>
          <a:prstGeom prst="round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descr="15">
            <a:extLst>
              <a:ext uri="{FF2B5EF4-FFF2-40B4-BE49-F238E27FC236}">
                <a16:creationId xmlns:a16="http://schemas.microsoft.com/office/drawing/2014/main" id="{40DED099-13D5-056E-8608-32D0EADBDA47}"/>
              </a:ext>
            </a:extLst>
          </p:cNvPr>
          <p:cNvPicPr>
            <a:picLocks noGrp="1" noChangeAspect="1"/>
          </p:cNvPicPr>
          <p:nvPr isPhoto="1"/>
        </p:nvPicPr>
        <p:blipFill>
          <a:blip r:embed="rId7">
            <a:lum/>
            <a:extLst>
              <a:ext uri="{28A0092B-C50C-407E-A947-70E740481C1C}">
                <a14:useLocalDpi xmlns:a14="http://schemas.microsoft.com/office/drawing/2010/main" val="0"/>
              </a:ext>
            </a:extLst>
          </a:blip>
          <a:srcRect l="84650" b="73453"/>
          <a:stretch/>
        </p:blipFill>
        <p:spPr>
          <a:xfrm>
            <a:off x="2175716" y="5341678"/>
            <a:ext cx="1546705" cy="1504629"/>
          </a:xfrm>
          <a:prstGeom prst="rect">
            <a:avLst/>
          </a:prstGeom>
        </p:spPr>
      </p:pic>
      <p:sp>
        <p:nvSpPr>
          <p:cNvPr id="18" name="TextBox 17">
            <a:extLst>
              <a:ext uri="{FF2B5EF4-FFF2-40B4-BE49-F238E27FC236}">
                <a16:creationId xmlns:a16="http://schemas.microsoft.com/office/drawing/2014/main" id="{774DB73E-2BEC-02B9-7033-7F866257BD0E}"/>
              </a:ext>
            </a:extLst>
          </p:cNvPr>
          <p:cNvSpPr txBox="1"/>
          <p:nvPr/>
        </p:nvSpPr>
        <p:spPr>
          <a:xfrm>
            <a:off x="-173432" y="4637280"/>
            <a:ext cx="2132301" cy="584775"/>
          </a:xfrm>
          <a:prstGeom prst="rect">
            <a:avLst/>
          </a:prstGeom>
          <a:noFill/>
        </p:spPr>
        <p:txBody>
          <a:bodyPr wrap="square" rtlCol="0">
            <a:spAutoFit/>
          </a:bodyPr>
          <a:lstStyle/>
          <a:p>
            <a:pPr algn="ctr"/>
            <a:r>
              <a:rPr lang="en-US" sz="1600" dirty="0"/>
              <a:t>Pain after surgery</a:t>
            </a:r>
          </a:p>
          <a:p>
            <a:pPr algn="ctr"/>
            <a:r>
              <a:rPr lang="en-US" sz="1600" dirty="0"/>
              <a:t> course</a:t>
            </a:r>
          </a:p>
        </p:txBody>
      </p:sp>
      <p:sp>
        <p:nvSpPr>
          <p:cNvPr id="19" name="TextBox 18">
            <a:extLst>
              <a:ext uri="{FF2B5EF4-FFF2-40B4-BE49-F238E27FC236}">
                <a16:creationId xmlns:a16="http://schemas.microsoft.com/office/drawing/2014/main" id="{5ECF7B2F-DA23-F010-7E3E-7DCE7E30EB5B}"/>
              </a:ext>
            </a:extLst>
          </p:cNvPr>
          <p:cNvSpPr txBox="1"/>
          <p:nvPr/>
        </p:nvSpPr>
        <p:spPr>
          <a:xfrm>
            <a:off x="1893468" y="4637280"/>
            <a:ext cx="2132301" cy="584775"/>
          </a:xfrm>
          <a:prstGeom prst="rect">
            <a:avLst/>
          </a:prstGeom>
          <a:noFill/>
        </p:spPr>
        <p:txBody>
          <a:bodyPr wrap="square" rtlCol="0">
            <a:spAutoFit/>
          </a:bodyPr>
          <a:lstStyle/>
          <a:p>
            <a:pPr algn="ctr"/>
            <a:r>
              <a:rPr lang="en-US" sz="1600" dirty="0"/>
              <a:t>Power over Pain Portal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7" grpId="0" animBg="1"/>
      <p:bldP spid="20" grpId="0" animBg="1"/>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5271817" y="0"/>
            <a:ext cx="7890283" cy="7890283"/>
          </a:xfrm>
          <a:custGeom>
            <a:avLst/>
            <a:gdLst/>
            <a:ahLst/>
            <a:cxnLst/>
            <a:rect l="l" t="t" r="r" b="b"/>
            <a:pathLst>
              <a:path w="11835424" h="11835424">
                <a:moveTo>
                  <a:pt x="11835424" y="0"/>
                </a:moveTo>
                <a:lnTo>
                  <a:pt x="0" y="0"/>
                </a:lnTo>
                <a:lnTo>
                  <a:pt x="0" y="11835424"/>
                </a:lnTo>
                <a:lnTo>
                  <a:pt x="11835424" y="11835424"/>
                </a:lnTo>
                <a:lnTo>
                  <a:pt x="11835424" y="0"/>
                </a:lnTo>
                <a:close/>
              </a:path>
            </a:pathLst>
          </a:custGeom>
          <a:blipFill>
            <a:blip r:embed="rId3">
              <a:alphaModFix amt="52000"/>
            </a:blip>
            <a:stretch>
              <a:fillRect/>
            </a:stretch>
          </a:blipFill>
        </p:spPr>
        <p:txBody>
          <a:bodyPr/>
          <a:lstStyle/>
          <a:p>
            <a:endParaRPr lang="en-US" sz="1200"/>
          </a:p>
        </p:txBody>
      </p:sp>
      <p:grpSp>
        <p:nvGrpSpPr>
          <p:cNvPr id="3" name="Group 3"/>
          <p:cNvGrpSpPr/>
          <p:nvPr/>
        </p:nvGrpSpPr>
        <p:grpSpPr>
          <a:xfrm rot="17363100">
            <a:off x="10492378" y="-1190846"/>
            <a:ext cx="2857443" cy="2857443"/>
            <a:chOff x="0" y="0"/>
            <a:chExt cx="5714886" cy="5714886"/>
          </a:xfrm>
        </p:grpSpPr>
        <p:sp>
          <p:nvSpPr>
            <p:cNvPr id="4" name="Freeform 4"/>
            <p:cNvSpPr/>
            <p:nvPr/>
          </p:nvSpPr>
          <p:spPr>
            <a:xfrm>
              <a:off x="0" y="0"/>
              <a:ext cx="5714873" cy="5714873"/>
            </a:xfrm>
            <a:custGeom>
              <a:avLst/>
              <a:gdLst/>
              <a:ahLst/>
              <a:cxnLst/>
              <a:rect l="l" t="t" r="r" b="b"/>
              <a:pathLst>
                <a:path w="5714873" h="5714873">
                  <a:moveTo>
                    <a:pt x="0" y="2857500"/>
                  </a:moveTo>
                  <a:cubicBezTo>
                    <a:pt x="0" y="1279271"/>
                    <a:pt x="1279271" y="0"/>
                    <a:pt x="2857500" y="0"/>
                  </a:cubicBezTo>
                  <a:cubicBezTo>
                    <a:pt x="4435729" y="0"/>
                    <a:pt x="5714873" y="1279271"/>
                    <a:pt x="5714873" y="2857500"/>
                  </a:cubicBezTo>
                  <a:cubicBezTo>
                    <a:pt x="5714873" y="4435729"/>
                    <a:pt x="4435602" y="5714873"/>
                    <a:pt x="2857500" y="5714873"/>
                  </a:cubicBezTo>
                  <a:cubicBezTo>
                    <a:pt x="1279398" y="5714873"/>
                    <a:pt x="0" y="4435602"/>
                    <a:pt x="0" y="2857500"/>
                  </a:cubicBezTo>
                  <a:close/>
                </a:path>
              </a:pathLst>
            </a:custGeom>
            <a:solidFill>
              <a:srgbClr val="1F3867"/>
            </a:solidFill>
          </p:spPr>
          <p:txBody>
            <a:bodyPr/>
            <a:lstStyle/>
            <a:p>
              <a:endParaRPr lang="en-US" sz="1200"/>
            </a:p>
          </p:txBody>
        </p:sp>
      </p:grpSp>
      <p:grpSp>
        <p:nvGrpSpPr>
          <p:cNvPr id="5" name="Group 5"/>
          <p:cNvGrpSpPr/>
          <p:nvPr/>
        </p:nvGrpSpPr>
        <p:grpSpPr>
          <a:xfrm>
            <a:off x="11036929" y="240011"/>
            <a:ext cx="891585" cy="891585"/>
            <a:chOff x="0" y="0"/>
            <a:chExt cx="1783169" cy="1783169"/>
          </a:xfrm>
        </p:grpSpPr>
        <p:sp>
          <p:nvSpPr>
            <p:cNvPr id="6" name="Freeform 6"/>
            <p:cNvSpPr/>
            <p:nvPr/>
          </p:nvSpPr>
          <p:spPr>
            <a:xfrm>
              <a:off x="0" y="0"/>
              <a:ext cx="1783207" cy="1783207"/>
            </a:xfrm>
            <a:custGeom>
              <a:avLst/>
              <a:gdLst/>
              <a:ahLst/>
              <a:cxnLst/>
              <a:rect l="l" t="t" r="r" b="b"/>
              <a:pathLst>
                <a:path w="1783207" h="1783207">
                  <a:moveTo>
                    <a:pt x="0" y="0"/>
                  </a:moveTo>
                  <a:lnTo>
                    <a:pt x="1783207" y="0"/>
                  </a:lnTo>
                  <a:lnTo>
                    <a:pt x="1783207" y="1783207"/>
                  </a:lnTo>
                  <a:lnTo>
                    <a:pt x="0" y="1783207"/>
                  </a:lnTo>
                  <a:lnTo>
                    <a:pt x="0" y="0"/>
                  </a:lnTo>
                  <a:close/>
                </a:path>
              </a:pathLst>
            </a:custGeom>
            <a:blipFill>
              <a:blip r:embed="rId4"/>
              <a:stretch>
                <a:fillRect r="2" b="2"/>
              </a:stretch>
            </a:blipFill>
          </p:spPr>
          <p:txBody>
            <a:bodyPr/>
            <a:lstStyle/>
            <a:p>
              <a:endParaRPr lang="en-US" sz="1200"/>
            </a:p>
          </p:txBody>
        </p:sp>
      </p:grpSp>
      <p:grpSp>
        <p:nvGrpSpPr>
          <p:cNvPr id="7" name="Group 7"/>
          <p:cNvGrpSpPr/>
          <p:nvPr/>
        </p:nvGrpSpPr>
        <p:grpSpPr>
          <a:xfrm>
            <a:off x="9073058" y="6218187"/>
            <a:ext cx="2685587" cy="442328"/>
            <a:chOff x="0" y="0"/>
            <a:chExt cx="5371173" cy="884657"/>
          </a:xfrm>
        </p:grpSpPr>
        <p:sp>
          <p:nvSpPr>
            <p:cNvPr id="8" name="Freeform 8" descr="A blue circle in a black background  AI-generated content may be incorrect."/>
            <p:cNvSpPr/>
            <p:nvPr/>
          </p:nvSpPr>
          <p:spPr>
            <a:xfrm>
              <a:off x="0" y="0"/>
              <a:ext cx="5371211" cy="884682"/>
            </a:xfrm>
            <a:custGeom>
              <a:avLst/>
              <a:gdLst/>
              <a:ahLst/>
              <a:cxnLst/>
              <a:rect l="l" t="t" r="r" b="b"/>
              <a:pathLst>
                <a:path w="5371211" h="884682">
                  <a:moveTo>
                    <a:pt x="0" y="0"/>
                  </a:moveTo>
                  <a:lnTo>
                    <a:pt x="5371211" y="0"/>
                  </a:lnTo>
                  <a:lnTo>
                    <a:pt x="5371211" y="884682"/>
                  </a:lnTo>
                  <a:lnTo>
                    <a:pt x="0" y="884682"/>
                  </a:lnTo>
                  <a:lnTo>
                    <a:pt x="0" y="0"/>
                  </a:lnTo>
                  <a:close/>
                </a:path>
              </a:pathLst>
            </a:custGeom>
            <a:blipFill>
              <a:blip r:embed="rId5"/>
              <a:stretch>
                <a:fillRect t="-278" b="-275"/>
              </a:stretch>
            </a:blipFill>
          </p:spPr>
          <p:txBody>
            <a:bodyPr/>
            <a:lstStyle/>
            <a:p>
              <a:endParaRPr lang="en-US" sz="1200"/>
            </a:p>
          </p:txBody>
        </p:sp>
      </p:grpSp>
      <p:grpSp>
        <p:nvGrpSpPr>
          <p:cNvPr id="9" name="Group 9"/>
          <p:cNvGrpSpPr/>
          <p:nvPr/>
        </p:nvGrpSpPr>
        <p:grpSpPr>
          <a:xfrm rot="10800000">
            <a:off x="-3099251" y="-71693"/>
            <a:ext cx="6375209" cy="6942201"/>
            <a:chOff x="0" y="0"/>
            <a:chExt cx="12750419" cy="13884402"/>
          </a:xfrm>
        </p:grpSpPr>
        <p:sp>
          <p:nvSpPr>
            <p:cNvPr id="10" name="Freeform 10"/>
            <p:cNvSpPr/>
            <p:nvPr/>
          </p:nvSpPr>
          <p:spPr>
            <a:xfrm>
              <a:off x="0" y="0"/>
              <a:ext cx="12750419" cy="13884402"/>
            </a:xfrm>
            <a:custGeom>
              <a:avLst/>
              <a:gdLst/>
              <a:ahLst/>
              <a:cxnLst/>
              <a:rect l="l" t="t" r="r" b="b"/>
              <a:pathLst>
                <a:path w="12750419" h="13884402">
                  <a:moveTo>
                    <a:pt x="0" y="0"/>
                  </a:moveTo>
                  <a:lnTo>
                    <a:pt x="5737860" y="0"/>
                  </a:lnTo>
                  <a:cubicBezTo>
                    <a:pt x="9610725" y="0"/>
                    <a:pt x="12750419" y="3108198"/>
                    <a:pt x="12750419" y="6942201"/>
                  </a:cubicBezTo>
                  <a:cubicBezTo>
                    <a:pt x="12750419" y="10776204"/>
                    <a:pt x="9610852" y="13884402"/>
                    <a:pt x="5737860" y="13884402"/>
                  </a:cubicBezTo>
                  <a:lnTo>
                    <a:pt x="0" y="13884402"/>
                  </a:lnTo>
                  <a:close/>
                </a:path>
              </a:pathLst>
            </a:custGeom>
            <a:solidFill>
              <a:srgbClr val="1E3765"/>
            </a:solidFill>
          </p:spPr>
          <p:txBody>
            <a:bodyPr/>
            <a:lstStyle/>
            <a:p>
              <a:endParaRPr lang="en-US" sz="1200"/>
            </a:p>
          </p:txBody>
        </p:sp>
      </p:grpSp>
      <p:grpSp>
        <p:nvGrpSpPr>
          <p:cNvPr id="11" name="Group 11"/>
          <p:cNvGrpSpPr/>
          <p:nvPr/>
        </p:nvGrpSpPr>
        <p:grpSpPr>
          <a:xfrm>
            <a:off x="965879" y="-84201"/>
            <a:ext cx="6375209" cy="6942201"/>
            <a:chOff x="0" y="0"/>
            <a:chExt cx="12750419" cy="13884402"/>
          </a:xfrm>
        </p:grpSpPr>
        <p:sp>
          <p:nvSpPr>
            <p:cNvPr id="12" name="Freeform 12"/>
            <p:cNvSpPr/>
            <p:nvPr/>
          </p:nvSpPr>
          <p:spPr>
            <a:xfrm>
              <a:off x="0" y="0"/>
              <a:ext cx="12750419" cy="13884402"/>
            </a:xfrm>
            <a:custGeom>
              <a:avLst/>
              <a:gdLst/>
              <a:ahLst/>
              <a:cxnLst/>
              <a:rect l="l" t="t" r="r" b="b"/>
              <a:pathLst>
                <a:path w="12750419" h="13884402">
                  <a:moveTo>
                    <a:pt x="0" y="0"/>
                  </a:moveTo>
                  <a:lnTo>
                    <a:pt x="5737860" y="0"/>
                  </a:lnTo>
                  <a:cubicBezTo>
                    <a:pt x="9610725" y="0"/>
                    <a:pt x="12750419" y="3108198"/>
                    <a:pt x="12750419" y="6942201"/>
                  </a:cubicBezTo>
                  <a:cubicBezTo>
                    <a:pt x="12750419" y="10776204"/>
                    <a:pt x="9610852" y="13884402"/>
                    <a:pt x="5737860" y="13884402"/>
                  </a:cubicBezTo>
                  <a:lnTo>
                    <a:pt x="0" y="13884402"/>
                  </a:lnTo>
                  <a:close/>
                </a:path>
              </a:pathLst>
            </a:custGeom>
            <a:solidFill>
              <a:srgbClr val="1E3765"/>
            </a:solidFill>
          </p:spPr>
          <p:txBody>
            <a:bodyPr/>
            <a:lstStyle/>
            <a:p>
              <a:endParaRPr lang="en-US" sz="1200"/>
            </a:p>
          </p:txBody>
        </p:sp>
      </p:grpSp>
      <p:sp>
        <p:nvSpPr>
          <p:cNvPr id="13" name="TextBox 13"/>
          <p:cNvSpPr txBox="1"/>
          <p:nvPr/>
        </p:nvSpPr>
        <p:spPr>
          <a:xfrm>
            <a:off x="319865" y="590236"/>
            <a:ext cx="5398957" cy="350802"/>
          </a:xfrm>
          <a:prstGeom prst="rect">
            <a:avLst/>
          </a:prstGeom>
        </p:spPr>
        <p:txBody>
          <a:bodyPr lIns="0" tIns="0" rIns="0" bIns="0" rtlCol="0" anchor="t">
            <a:spAutoFit/>
          </a:bodyPr>
          <a:lstStyle/>
          <a:p>
            <a:pPr>
              <a:lnSpc>
                <a:spcPts val="2987"/>
              </a:lnSpc>
            </a:pPr>
            <a:r>
              <a:rPr lang="en-US" sz="2133" b="1" dirty="0">
                <a:solidFill>
                  <a:srgbClr val="FFFFFF"/>
                </a:solidFill>
                <a:latin typeface="Arial MT Pro Bold"/>
                <a:ea typeface="Arial MT Pro Bold"/>
                <a:cs typeface="Arial MT Pro Bold"/>
                <a:sym typeface="Arial MT Pro Bold"/>
              </a:rPr>
              <a:t>IF Opioids are required,</a:t>
            </a:r>
          </a:p>
        </p:txBody>
      </p:sp>
      <p:sp>
        <p:nvSpPr>
          <p:cNvPr id="14" name="TextBox 14"/>
          <p:cNvSpPr txBox="1"/>
          <p:nvPr/>
        </p:nvSpPr>
        <p:spPr>
          <a:xfrm>
            <a:off x="7897904" y="4972496"/>
            <a:ext cx="4030593" cy="726161"/>
          </a:xfrm>
          <a:prstGeom prst="rect">
            <a:avLst/>
          </a:prstGeom>
        </p:spPr>
        <p:txBody>
          <a:bodyPr lIns="0" tIns="0" rIns="0" bIns="0" rtlCol="0" anchor="t">
            <a:spAutoFit/>
          </a:bodyPr>
          <a:lstStyle/>
          <a:p>
            <a:pPr algn="ctr">
              <a:lnSpc>
                <a:spcPts val="2796"/>
              </a:lnSpc>
              <a:spcBef>
                <a:spcPct val="0"/>
              </a:spcBef>
            </a:pPr>
            <a:r>
              <a:rPr lang="en-US" sz="2542" dirty="0">
                <a:solidFill>
                  <a:srgbClr val="FFFFFF"/>
                </a:solidFill>
                <a:latin typeface="Dreaming Outloud Script Pro" panose="03050502040304050704" pitchFamily="66" charset="0"/>
                <a:ea typeface="Beth Ellen"/>
                <a:cs typeface="Dreaming Outloud Script Pro" panose="03050502040304050704" pitchFamily="66" charset="0"/>
                <a:sym typeface="Beth Ellen"/>
              </a:rPr>
              <a:t>“I needed less meds than I thought!”</a:t>
            </a:r>
          </a:p>
        </p:txBody>
      </p:sp>
      <p:sp>
        <p:nvSpPr>
          <p:cNvPr id="15" name="TextBox 15"/>
          <p:cNvSpPr txBox="1"/>
          <p:nvPr/>
        </p:nvSpPr>
        <p:spPr>
          <a:xfrm>
            <a:off x="319866" y="1973321"/>
            <a:ext cx="5177061" cy="1889684"/>
          </a:xfrm>
          <a:prstGeom prst="rect">
            <a:avLst/>
          </a:prstGeom>
        </p:spPr>
        <p:txBody>
          <a:bodyPr lIns="0" tIns="0" rIns="0" bIns="0" rtlCol="0" anchor="t">
            <a:spAutoFit/>
          </a:bodyPr>
          <a:lstStyle/>
          <a:p>
            <a:pPr>
              <a:lnSpc>
                <a:spcPts val="2987"/>
              </a:lnSpc>
            </a:pPr>
            <a:r>
              <a:rPr lang="en-US" sz="2133" b="1">
                <a:solidFill>
                  <a:srgbClr val="FFFFFF"/>
                </a:solidFill>
                <a:latin typeface="Arial MT Pro Bold"/>
                <a:ea typeface="Arial MT Pro Bold"/>
                <a:cs typeface="Arial MT Pro Bold"/>
                <a:sym typeface="Arial MT Pro Bold"/>
              </a:rPr>
              <a:t>Quantity depends on</a:t>
            </a:r>
          </a:p>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inpatient opioid use</a:t>
            </a:r>
          </a:p>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anticipated recovery</a:t>
            </a:r>
          </a:p>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functional needs</a:t>
            </a:r>
          </a:p>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breakthrough pain only</a:t>
            </a:r>
          </a:p>
        </p:txBody>
      </p:sp>
      <p:sp>
        <p:nvSpPr>
          <p:cNvPr id="16" name="TextBox 16"/>
          <p:cNvSpPr txBox="1"/>
          <p:nvPr/>
        </p:nvSpPr>
        <p:spPr>
          <a:xfrm>
            <a:off x="319866" y="1340208"/>
            <a:ext cx="5177061" cy="350802"/>
          </a:xfrm>
          <a:prstGeom prst="rect">
            <a:avLst/>
          </a:prstGeom>
        </p:spPr>
        <p:txBody>
          <a:bodyPr lIns="0" tIns="0" rIns="0" bIns="0" rtlCol="0" anchor="t">
            <a:spAutoFit/>
          </a:bodyPr>
          <a:lstStyle/>
          <a:p>
            <a:pPr>
              <a:lnSpc>
                <a:spcPts val="2987"/>
              </a:lnSpc>
            </a:pPr>
            <a:r>
              <a:rPr lang="en-US" sz="2133" b="1">
                <a:solidFill>
                  <a:srgbClr val="FFFFFF"/>
                </a:solidFill>
                <a:latin typeface="Arial MT Pro Bold"/>
                <a:ea typeface="Arial MT Pro Bold"/>
                <a:cs typeface="Arial MT Pro Bold"/>
                <a:sym typeface="Arial MT Pro Bold"/>
              </a:rPr>
              <a:t>30 IS A CEILING, not a target</a:t>
            </a:r>
          </a:p>
        </p:txBody>
      </p:sp>
      <p:sp>
        <p:nvSpPr>
          <p:cNvPr id="17" name="TextBox 17"/>
          <p:cNvSpPr txBox="1"/>
          <p:nvPr/>
        </p:nvSpPr>
        <p:spPr>
          <a:xfrm>
            <a:off x="319866" y="3862592"/>
            <a:ext cx="5177061" cy="1120243"/>
          </a:xfrm>
          <a:prstGeom prst="rect">
            <a:avLst/>
          </a:prstGeom>
        </p:spPr>
        <p:txBody>
          <a:bodyPr lIns="0" tIns="0" rIns="0" bIns="0" rtlCol="0" anchor="t">
            <a:spAutoFit/>
          </a:bodyPr>
          <a:lstStyle/>
          <a:p>
            <a:pPr>
              <a:lnSpc>
                <a:spcPts val="2987"/>
              </a:lnSpc>
            </a:pPr>
            <a:r>
              <a:rPr lang="en-US" sz="2133" b="1">
                <a:solidFill>
                  <a:srgbClr val="FFFFFF"/>
                </a:solidFill>
                <a:latin typeface="Arial MT Pro Bold"/>
                <a:ea typeface="Arial MT Pro Bold"/>
                <a:cs typeface="Arial MT Pro Bold"/>
                <a:sym typeface="Arial MT Pro Bold"/>
              </a:rPr>
              <a:t>Prescribing principles</a:t>
            </a:r>
          </a:p>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time-limited</a:t>
            </a:r>
          </a:p>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written at discharge</a:t>
            </a:r>
          </a:p>
        </p:txBody>
      </p:sp>
      <p:sp>
        <p:nvSpPr>
          <p:cNvPr id="18" name="TextBox 18"/>
          <p:cNvSpPr txBox="1"/>
          <p:nvPr/>
        </p:nvSpPr>
        <p:spPr>
          <a:xfrm>
            <a:off x="3707016" y="3862592"/>
            <a:ext cx="3129601" cy="1120243"/>
          </a:xfrm>
          <a:prstGeom prst="rect">
            <a:avLst/>
          </a:prstGeom>
        </p:spPr>
        <p:txBody>
          <a:bodyPr lIns="0" tIns="0" rIns="0" bIns="0" rtlCol="0" anchor="t">
            <a:spAutoFit/>
          </a:bodyPr>
          <a:lstStyle/>
          <a:p>
            <a:pPr>
              <a:lnSpc>
                <a:spcPts val="2987"/>
              </a:lnSpc>
            </a:pPr>
            <a:r>
              <a:rPr lang="en-US" sz="2133" b="1">
                <a:solidFill>
                  <a:srgbClr val="FFFFFF"/>
                </a:solidFill>
                <a:latin typeface="Arial MT Pro Bold"/>
                <a:ea typeface="Arial MT Pro Bold"/>
                <a:cs typeface="Arial MT Pro Bold"/>
                <a:sym typeface="Arial MT Pro Bold"/>
              </a:rPr>
              <a:t>Preferred</a:t>
            </a:r>
          </a:p>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short-acting</a:t>
            </a:r>
          </a:p>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lowest effective dose</a:t>
            </a:r>
          </a:p>
        </p:txBody>
      </p:sp>
      <p:sp>
        <p:nvSpPr>
          <p:cNvPr id="19" name="TextBox 19"/>
          <p:cNvSpPr txBox="1"/>
          <p:nvPr/>
        </p:nvSpPr>
        <p:spPr>
          <a:xfrm>
            <a:off x="3707016" y="1973321"/>
            <a:ext cx="3129601" cy="1504964"/>
          </a:xfrm>
          <a:prstGeom prst="rect">
            <a:avLst/>
          </a:prstGeom>
        </p:spPr>
        <p:txBody>
          <a:bodyPr lIns="0" tIns="0" rIns="0" bIns="0" rtlCol="0" anchor="t">
            <a:spAutoFit/>
          </a:bodyPr>
          <a:lstStyle/>
          <a:p>
            <a:pPr>
              <a:lnSpc>
                <a:spcPts val="2987"/>
              </a:lnSpc>
            </a:pPr>
            <a:r>
              <a:rPr lang="en-US" sz="2133" b="1">
                <a:solidFill>
                  <a:srgbClr val="FFFFFF"/>
                </a:solidFill>
                <a:latin typeface="Arial MT Pro Bold"/>
                <a:ea typeface="Arial MT Pro Bold"/>
                <a:cs typeface="Arial MT Pro Bold"/>
                <a:sym typeface="Arial MT Pro Bold"/>
              </a:rPr>
              <a:t>Avoid</a:t>
            </a:r>
          </a:p>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codeine</a:t>
            </a:r>
          </a:p>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combination products</a:t>
            </a:r>
          </a:p>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long-acting opioids</a:t>
            </a:r>
          </a:p>
        </p:txBody>
      </p:sp>
      <p:sp>
        <p:nvSpPr>
          <p:cNvPr id="20" name="TextBox 20"/>
          <p:cNvSpPr txBox="1"/>
          <p:nvPr/>
        </p:nvSpPr>
        <p:spPr>
          <a:xfrm>
            <a:off x="319865" y="5503497"/>
            <a:ext cx="5694820" cy="743409"/>
          </a:xfrm>
          <a:prstGeom prst="rect">
            <a:avLst/>
          </a:prstGeom>
        </p:spPr>
        <p:txBody>
          <a:bodyPr lIns="0" tIns="0" rIns="0" bIns="0" rtlCol="0" anchor="t">
            <a:spAutoFit/>
          </a:bodyPr>
          <a:lstStyle/>
          <a:p>
            <a:pPr>
              <a:lnSpc>
                <a:spcPts val="2987"/>
              </a:lnSpc>
            </a:pPr>
            <a:r>
              <a:rPr lang="en-US" sz="2400" b="1" i="1" dirty="0">
                <a:solidFill>
                  <a:srgbClr val="F1C500"/>
                </a:solidFill>
                <a:latin typeface="Arial MT Pro Bold Italics"/>
                <a:ea typeface="Arial MT Pro Bold Italics"/>
                <a:cs typeface="Arial MT Pro Bold Italics"/>
                <a:sym typeface="Arial MT Pro Bold Italics"/>
              </a:rPr>
              <a:t>What would justify escalating quantity?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2403279" y="0"/>
            <a:ext cx="10293433" cy="6858000"/>
          </a:xfrm>
          <a:custGeom>
            <a:avLst/>
            <a:gdLst/>
            <a:ahLst/>
            <a:cxnLst/>
            <a:rect l="l" t="t" r="r" b="b"/>
            <a:pathLst>
              <a:path w="15440150" h="10287000">
                <a:moveTo>
                  <a:pt x="15440151" y="0"/>
                </a:moveTo>
                <a:lnTo>
                  <a:pt x="0" y="0"/>
                </a:lnTo>
                <a:lnTo>
                  <a:pt x="0" y="10287000"/>
                </a:lnTo>
                <a:lnTo>
                  <a:pt x="15440151" y="10287000"/>
                </a:lnTo>
                <a:lnTo>
                  <a:pt x="15440151" y="0"/>
                </a:lnTo>
                <a:close/>
              </a:path>
            </a:pathLst>
          </a:custGeom>
          <a:blipFill>
            <a:blip r:embed="rId3"/>
            <a:stretch>
              <a:fillRect/>
            </a:stretch>
          </a:blipFill>
        </p:spPr>
        <p:txBody>
          <a:bodyPr/>
          <a:lstStyle/>
          <a:p>
            <a:endParaRPr lang="en-US" sz="1200"/>
          </a:p>
        </p:txBody>
      </p:sp>
      <p:grpSp>
        <p:nvGrpSpPr>
          <p:cNvPr id="3" name="Group 3"/>
          <p:cNvGrpSpPr/>
          <p:nvPr/>
        </p:nvGrpSpPr>
        <p:grpSpPr>
          <a:xfrm rot="17363100">
            <a:off x="10492378" y="-1190846"/>
            <a:ext cx="2857443" cy="2857443"/>
            <a:chOff x="0" y="0"/>
            <a:chExt cx="5714886" cy="5714886"/>
          </a:xfrm>
        </p:grpSpPr>
        <p:sp>
          <p:nvSpPr>
            <p:cNvPr id="4" name="Freeform 4"/>
            <p:cNvSpPr/>
            <p:nvPr/>
          </p:nvSpPr>
          <p:spPr>
            <a:xfrm>
              <a:off x="0" y="0"/>
              <a:ext cx="5714873" cy="5714873"/>
            </a:xfrm>
            <a:custGeom>
              <a:avLst/>
              <a:gdLst/>
              <a:ahLst/>
              <a:cxnLst/>
              <a:rect l="l" t="t" r="r" b="b"/>
              <a:pathLst>
                <a:path w="5714873" h="5714873">
                  <a:moveTo>
                    <a:pt x="0" y="2857500"/>
                  </a:moveTo>
                  <a:cubicBezTo>
                    <a:pt x="0" y="1279271"/>
                    <a:pt x="1279271" y="0"/>
                    <a:pt x="2857500" y="0"/>
                  </a:cubicBezTo>
                  <a:cubicBezTo>
                    <a:pt x="4435729" y="0"/>
                    <a:pt x="5714873" y="1279271"/>
                    <a:pt x="5714873" y="2857500"/>
                  </a:cubicBezTo>
                  <a:cubicBezTo>
                    <a:pt x="5714873" y="4435729"/>
                    <a:pt x="4435602" y="5714873"/>
                    <a:pt x="2857500" y="5714873"/>
                  </a:cubicBezTo>
                  <a:cubicBezTo>
                    <a:pt x="1279398" y="5714873"/>
                    <a:pt x="0" y="4435602"/>
                    <a:pt x="0" y="2857500"/>
                  </a:cubicBezTo>
                  <a:close/>
                </a:path>
              </a:pathLst>
            </a:custGeom>
            <a:solidFill>
              <a:srgbClr val="1F3867"/>
            </a:solidFill>
          </p:spPr>
          <p:txBody>
            <a:bodyPr/>
            <a:lstStyle/>
            <a:p>
              <a:endParaRPr lang="en-US" sz="1200"/>
            </a:p>
          </p:txBody>
        </p:sp>
      </p:grpSp>
      <p:grpSp>
        <p:nvGrpSpPr>
          <p:cNvPr id="5" name="Group 5"/>
          <p:cNvGrpSpPr/>
          <p:nvPr/>
        </p:nvGrpSpPr>
        <p:grpSpPr>
          <a:xfrm>
            <a:off x="11036929" y="240011"/>
            <a:ext cx="891585" cy="891585"/>
            <a:chOff x="0" y="0"/>
            <a:chExt cx="1783169" cy="1783169"/>
          </a:xfrm>
        </p:grpSpPr>
        <p:sp>
          <p:nvSpPr>
            <p:cNvPr id="6" name="Freeform 6"/>
            <p:cNvSpPr/>
            <p:nvPr/>
          </p:nvSpPr>
          <p:spPr>
            <a:xfrm>
              <a:off x="0" y="0"/>
              <a:ext cx="1783207" cy="1783207"/>
            </a:xfrm>
            <a:custGeom>
              <a:avLst/>
              <a:gdLst/>
              <a:ahLst/>
              <a:cxnLst/>
              <a:rect l="l" t="t" r="r" b="b"/>
              <a:pathLst>
                <a:path w="1783207" h="1783207">
                  <a:moveTo>
                    <a:pt x="0" y="0"/>
                  </a:moveTo>
                  <a:lnTo>
                    <a:pt x="1783207" y="0"/>
                  </a:lnTo>
                  <a:lnTo>
                    <a:pt x="1783207" y="1783207"/>
                  </a:lnTo>
                  <a:lnTo>
                    <a:pt x="0" y="1783207"/>
                  </a:lnTo>
                  <a:lnTo>
                    <a:pt x="0" y="0"/>
                  </a:lnTo>
                  <a:close/>
                </a:path>
              </a:pathLst>
            </a:custGeom>
            <a:blipFill>
              <a:blip r:embed="rId4"/>
              <a:stretch>
                <a:fillRect r="2" b="2"/>
              </a:stretch>
            </a:blipFill>
          </p:spPr>
          <p:txBody>
            <a:bodyPr/>
            <a:lstStyle/>
            <a:p>
              <a:endParaRPr lang="en-US" sz="1200"/>
            </a:p>
          </p:txBody>
        </p:sp>
      </p:grpSp>
      <p:grpSp>
        <p:nvGrpSpPr>
          <p:cNvPr id="7" name="Group 7"/>
          <p:cNvGrpSpPr/>
          <p:nvPr/>
        </p:nvGrpSpPr>
        <p:grpSpPr>
          <a:xfrm>
            <a:off x="9073058" y="6218187"/>
            <a:ext cx="2685587" cy="442328"/>
            <a:chOff x="0" y="0"/>
            <a:chExt cx="5371173" cy="884657"/>
          </a:xfrm>
        </p:grpSpPr>
        <p:sp>
          <p:nvSpPr>
            <p:cNvPr id="8" name="Freeform 8" descr="A blue circle in a black background  AI-generated content may be incorrect."/>
            <p:cNvSpPr/>
            <p:nvPr/>
          </p:nvSpPr>
          <p:spPr>
            <a:xfrm>
              <a:off x="0" y="0"/>
              <a:ext cx="5371211" cy="884682"/>
            </a:xfrm>
            <a:custGeom>
              <a:avLst/>
              <a:gdLst/>
              <a:ahLst/>
              <a:cxnLst/>
              <a:rect l="l" t="t" r="r" b="b"/>
              <a:pathLst>
                <a:path w="5371211" h="884682">
                  <a:moveTo>
                    <a:pt x="0" y="0"/>
                  </a:moveTo>
                  <a:lnTo>
                    <a:pt x="5371211" y="0"/>
                  </a:lnTo>
                  <a:lnTo>
                    <a:pt x="5371211" y="884682"/>
                  </a:lnTo>
                  <a:lnTo>
                    <a:pt x="0" y="884682"/>
                  </a:lnTo>
                  <a:lnTo>
                    <a:pt x="0" y="0"/>
                  </a:lnTo>
                  <a:close/>
                </a:path>
              </a:pathLst>
            </a:custGeom>
            <a:blipFill>
              <a:blip r:embed="rId5"/>
              <a:stretch>
                <a:fillRect t="-278" b="-275"/>
              </a:stretch>
            </a:blipFill>
          </p:spPr>
          <p:txBody>
            <a:bodyPr/>
            <a:lstStyle/>
            <a:p>
              <a:endParaRPr lang="en-US" sz="1200"/>
            </a:p>
          </p:txBody>
        </p:sp>
      </p:grpSp>
      <p:grpSp>
        <p:nvGrpSpPr>
          <p:cNvPr id="9" name="Group 9"/>
          <p:cNvGrpSpPr/>
          <p:nvPr/>
        </p:nvGrpSpPr>
        <p:grpSpPr>
          <a:xfrm>
            <a:off x="-279209" y="0"/>
            <a:ext cx="6375209" cy="6942201"/>
            <a:chOff x="0" y="0"/>
            <a:chExt cx="12750419" cy="13884402"/>
          </a:xfrm>
        </p:grpSpPr>
        <p:sp>
          <p:nvSpPr>
            <p:cNvPr id="10" name="Freeform 10"/>
            <p:cNvSpPr/>
            <p:nvPr/>
          </p:nvSpPr>
          <p:spPr>
            <a:xfrm>
              <a:off x="0" y="0"/>
              <a:ext cx="12750419" cy="13884402"/>
            </a:xfrm>
            <a:custGeom>
              <a:avLst/>
              <a:gdLst/>
              <a:ahLst/>
              <a:cxnLst/>
              <a:rect l="l" t="t" r="r" b="b"/>
              <a:pathLst>
                <a:path w="12750419" h="13884402">
                  <a:moveTo>
                    <a:pt x="0" y="0"/>
                  </a:moveTo>
                  <a:lnTo>
                    <a:pt x="5737860" y="0"/>
                  </a:lnTo>
                  <a:cubicBezTo>
                    <a:pt x="9610725" y="0"/>
                    <a:pt x="12750419" y="3108198"/>
                    <a:pt x="12750419" y="6942201"/>
                  </a:cubicBezTo>
                  <a:cubicBezTo>
                    <a:pt x="12750419" y="10776204"/>
                    <a:pt x="9610852" y="13884402"/>
                    <a:pt x="5737860" y="13884402"/>
                  </a:cubicBezTo>
                  <a:lnTo>
                    <a:pt x="0" y="13884402"/>
                  </a:lnTo>
                  <a:close/>
                </a:path>
              </a:pathLst>
            </a:custGeom>
            <a:solidFill>
              <a:srgbClr val="1E3765"/>
            </a:solidFill>
          </p:spPr>
          <p:txBody>
            <a:bodyPr/>
            <a:lstStyle/>
            <a:p>
              <a:endParaRPr lang="en-US" sz="1200"/>
            </a:p>
          </p:txBody>
        </p:sp>
      </p:grpSp>
      <p:sp>
        <p:nvSpPr>
          <p:cNvPr id="11" name="TextBox 11"/>
          <p:cNvSpPr txBox="1"/>
          <p:nvPr/>
        </p:nvSpPr>
        <p:spPr>
          <a:xfrm>
            <a:off x="7728051" y="5005049"/>
            <a:ext cx="4030593" cy="726161"/>
          </a:xfrm>
          <a:prstGeom prst="rect">
            <a:avLst/>
          </a:prstGeom>
        </p:spPr>
        <p:txBody>
          <a:bodyPr lIns="0" tIns="0" rIns="0" bIns="0" rtlCol="0" anchor="t">
            <a:spAutoFit/>
          </a:bodyPr>
          <a:lstStyle/>
          <a:p>
            <a:pPr algn="ctr">
              <a:lnSpc>
                <a:spcPts val="2796"/>
              </a:lnSpc>
              <a:spcBef>
                <a:spcPct val="0"/>
              </a:spcBef>
            </a:pPr>
            <a:r>
              <a:rPr lang="en-US" sz="2542" dirty="0">
                <a:solidFill>
                  <a:srgbClr val="FFFFFF"/>
                </a:solidFill>
                <a:latin typeface="Dreaming Outloud Script Pro" panose="03050502040304050704" pitchFamily="66" charset="0"/>
                <a:ea typeface="Beth Ellen"/>
                <a:cs typeface="Dreaming Outloud Script Pro" panose="03050502040304050704" pitchFamily="66" charset="0"/>
                <a:sym typeface="Beth Ellen"/>
              </a:rPr>
              <a:t>“I thought I’d be feeling better by now”</a:t>
            </a:r>
          </a:p>
        </p:txBody>
      </p:sp>
      <p:sp>
        <p:nvSpPr>
          <p:cNvPr id="12" name="TextBox 12"/>
          <p:cNvSpPr txBox="1"/>
          <p:nvPr/>
        </p:nvSpPr>
        <p:spPr>
          <a:xfrm>
            <a:off x="319866" y="873115"/>
            <a:ext cx="5177061" cy="350802"/>
          </a:xfrm>
          <a:prstGeom prst="rect">
            <a:avLst/>
          </a:prstGeom>
        </p:spPr>
        <p:txBody>
          <a:bodyPr lIns="0" tIns="0" rIns="0" bIns="0" rtlCol="0" anchor="t">
            <a:spAutoFit/>
          </a:bodyPr>
          <a:lstStyle/>
          <a:p>
            <a:pPr>
              <a:lnSpc>
                <a:spcPts val="2987"/>
              </a:lnSpc>
            </a:pPr>
            <a:r>
              <a:rPr lang="en-US" sz="2133" b="1">
                <a:solidFill>
                  <a:srgbClr val="F1C500"/>
                </a:solidFill>
                <a:latin typeface="Arial MT Pro Bold"/>
                <a:ea typeface="Arial MT Pro Bold"/>
                <a:cs typeface="Arial MT Pro Bold"/>
                <a:sym typeface="Arial MT Pro Bold"/>
              </a:rPr>
              <a:t>Reassess</a:t>
            </a:r>
          </a:p>
        </p:txBody>
      </p:sp>
      <p:sp>
        <p:nvSpPr>
          <p:cNvPr id="13" name="TextBox 13"/>
          <p:cNvSpPr txBox="1"/>
          <p:nvPr/>
        </p:nvSpPr>
        <p:spPr>
          <a:xfrm>
            <a:off x="319866" y="443021"/>
            <a:ext cx="5177061" cy="350802"/>
          </a:xfrm>
          <a:prstGeom prst="rect">
            <a:avLst/>
          </a:prstGeom>
        </p:spPr>
        <p:txBody>
          <a:bodyPr lIns="0" tIns="0" rIns="0" bIns="0" rtlCol="0" anchor="t">
            <a:spAutoFit/>
          </a:bodyPr>
          <a:lstStyle/>
          <a:p>
            <a:pPr>
              <a:lnSpc>
                <a:spcPts val="2987"/>
              </a:lnSpc>
            </a:pPr>
            <a:r>
              <a:rPr lang="en-US" sz="2133" b="1" dirty="0">
                <a:solidFill>
                  <a:srgbClr val="FFFFFF"/>
                </a:solidFill>
                <a:latin typeface="Arial MT Pro Bold"/>
                <a:ea typeface="Arial MT Pro Bold"/>
                <a:cs typeface="Arial MT Pro Bold"/>
                <a:sym typeface="Arial MT Pro Bold"/>
              </a:rPr>
              <a:t>Not Feeling Better </a:t>
            </a:r>
          </a:p>
        </p:txBody>
      </p:sp>
      <p:sp>
        <p:nvSpPr>
          <p:cNvPr id="14" name="TextBox 14"/>
          <p:cNvSpPr txBox="1"/>
          <p:nvPr/>
        </p:nvSpPr>
        <p:spPr>
          <a:xfrm>
            <a:off x="216472" y="1193578"/>
            <a:ext cx="2838837" cy="1120243"/>
          </a:xfrm>
          <a:prstGeom prst="rect">
            <a:avLst/>
          </a:prstGeom>
        </p:spPr>
        <p:txBody>
          <a:bodyPr lIns="0" tIns="0" rIns="0" bIns="0" rtlCol="0" anchor="t">
            <a:spAutoFit/>
          </a:bodyPr>
          <a:lstStyle/>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pain</a:t>
            </a:r>
          </a:p>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function</a:t>
            </a:r>
          </a:p>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recovery trajectory</a:t>
            </a:r>
          </a:p>
        </p:txBody>
      </p:sp>
      <p:sp>
        <p:nvSpPr>
          <p:cNvPr id="15" name="TextBox 15"/>
          <p:cNvSpPr txBox="1"/>
          <p:nvPr/>
        </p:nvSpPr>
        <p:spPr>
          <a:xfrm>
            <a:off x="319866" y="5440523"/>
            <a:ext cx="5177061" cy="358688"/>
          </a:xfrm>
          <a:prstGeom prst="rect">
            <a:avLst/>
          </a:prstGeom>
        </p:spPr>
        <p:txBody>
          <a:bodyPr lIns="0" tIns="0" rIns="0" bIns="0" rtlCol="0" anchor="t">
            <a:spAutoFit/>
          </a:bodyPr>
          <a:lstStyle/>
          <a:p>
            <a:pPr>
              <a:lnSpc>
                <a:spcPts val="2987"/>
              </a:lnSpc>
            </a:pPr>
            <a:r>
              <a:rPr lang="en-US" sz="2400" b="1" i="1" dirty="0">
                <a:solidFill>
                  <a:srgbClr val="F1C500"/>
                </a:solidFill>
                <a:latin typeface="Arial MT Pro Bold Italics"/>
                <a:ea typeface="Arial MT Pro Bold Italics"/>
                <a:cs typeface="Arial MT Pro Bold Italics"/>
                <a:sym typeface="Arial MT Pro Bold Italics"/>
              </a:rPr>
              <a:t>What Now?</a:t>
            </a:r>
          </a:p>
        </p:txBody>
      </p:sp>
      <p:sp>
        <p:nvSpPr>
          <p:cNvPr id="16" name="TextBox 16"/>
          <p:cNvSpPr txBox="1"/>
          <p:nvPr/>
        </p:nvSpPr>
        <p:spPr>
          <a:xfrm>
            <a:off x="216472" y="2656819"/>
            <a:ext cx="4788665" cy="1120243"/>
          </a:xfrm>
          <a:prstGeom prst="rect">
            <a:avLst/>
          </a:prstGeom>
        </p:spPr>
        <p:txBody>
          <a:bodyPr wrap="square" lIns="0" tIns="0" rIns="0" bIns="0" rtlCol="0" anchor="t">
            <a:spAutoFit/>
          </a:bodyPr>
          <a:lstStyle/>
          <a:p>
            <a:pPr marL="460610" lvl="1" indent="-230305">
              <a:lnSpc>
                <a:spcPts val="2987"/>
              </a:lnSpc>
              <a:buFont typeface="Arial"/>
              <a:buChar char="•"/>
            </a:pPr>
            <a:r>
              <a:rPr lang="en-US" sz="2133" dirty="0">
                <a:solidFill>
                  <a:srgbClr val="FFFFFF"/>
                </a:solidFill>
                <a:latin typeface="Arial MT Pro"/>
                <a:ea typeface="Arial MT Pro"/>
                <a:cs typeface="Arial MT Pro"/>
                <a:sym typeface="Arial MT Pro"/>
              </a:rPr>
              <a:t>complications</a:t>
            </a:r>
          </a:p>
          <a:p>
            <a:pPr marL="460610" lvl="1" indent="-230305">
              <a:lnSpc>
                <a:spcPts val="2987"/>
              </a:lnSpc>
              <a:buFont typeface="Arial"/>
              <a:buChar char="•"/>
            </a:pPr>
            <a:r>
              <a:rPr lang="en-US" sz="2133" dirty="0">
                <a:solidFill>
                  <a:srgbClr val="FFFFFF"/>
                </a:solidFill>
                <a:latin typeface="Arial MT Pro"/>
                <a:ea typeface="Arial MT Pro"/>
                <a:cs typeface="Arial MT Pro"/>
                <a:sym typeface="Arial MT Pro"/>
              </a:rPr>
              <a:t>worsening condition</a:t>
            </a:r>
          </a:p>
          <a:p>
            <a:pPr marL="460610" lvl="1" indent="-230305">
              <a:lnSpc>
                <a:spcPts val="2987"/>
              </a:lnSpc>
              <a:buFont typeface="Arial"/>
              <a:buChar char="•"/>
            </a:pPr>
            <a:r>
              <a:rPr lang="en-US" sz="2133" dirty="0">
                <a:solidFill>
                  <a:srgbClr val="FFFFFF"/>
                </a:solidFill>
                <a:latin typeface="Arial MT Pro"/>
                <a:ea typeface="Arial MT Pro"/>
                <a:cs typeface="Arial MT Pro"/>
                <a:sym typeface="Arial MT Pro"/>
              </a:rPr>
              <a:t>Concerns re opioid-related harms</a:t>
            </a:r>
          </a:p>
        </p:txBody>
      </p:sp>
      <p:sp>
        <p:nvSpPr>
          <p:cNvPr id="17" name="TextBox 17"/>
          <p:cNvSpPr txBox="1"/>
          <p:nvPr/>
        </p:nvSpPr>
        <p:spPr>
          <a:xfrm>
            <a:off x="268169" y="4154996"/>
            <a:ext cx="3384019" cy="1120243"/>
          </a:xfrm>
          <a:prstGeom prst="rect">
            <a:avLst/>
          </a:prstGeom>
        </p:spPr>
        <p:txBody>
          <a:bodyPr lIns="0" tIns="0" rIns="0" bIns="0" rtlCol="0" anchor="t">
            <a:spAutoFit/>
          </a:bodyPr>
          <a:lstStyle/>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persistent pain</a:t>
            </a:r>
          </a:p>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functional decline</a:t>
            </a:r>
          </a:p>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concern for harm</a:t>
            </a:r>
          </a:p>
        </p:txBody>
      </p:sp>
      <p:sp>
        <p:nvSpPr>
          <p:cNvPr id="18" name="TextBox 18"/>
          <p:cNvSpPr txBox="1"/>
          <p:nvPr/>
        </p:nvSpPr>
        <p:spPr>
          <a:xfrm>
            <a:off x="319866" y="2371291"/>
            <a:ext cx="5177061" cy="350802"/>
          </a:xfrm>
          <a:prstGeom prst="rect">
            <a:avLst/>
          </a:prstGeom>
        </p:spPr>
        <p:txBody>
          <a:bodyPr lIns="0" tIns="0" rIns="0" bIns="0" rtlCol="0" anchor="t">
            <a:spAutoFit/>
          </a:bodyPr>
          <a:lstStyle/>
          <a:p>
            <a:pPr>
              <a:lnSpc>
                <a:spcPts val="2987"/>
              </a:lnSpc>
            </a:pPr>
            <a:r>
              <a:rPr lang="en-US" sz="2133" b="1">
                <a:solidFill>
                  <a:srgbClr val="F1C500"/>
                </a:solidFill>
                <a:latin typeface="Arial MT Pro Bold"/>
                <a:ea typeface="Arial MT Pro Bold"/>
                <a:cs typeface="Arial MT Pro Bold"/>
                <a:sym typeface="Arial MT Pro Bold"/>
              </a:rPr>
              <a:t>Rule out</a:t>
            </a:r>
          </a:p>
        </p:txBody>
      </p:sp>
      <p:sp>
        <p:nvSpPr>
          <p:cNvPr id="19" name="TextBox 19"/>
          <p:cNvSpPr txBox="1"/>
          <p:nvPr/>
        </p:nvSpPr>
        <p:spPr>
          <a:xfrm>
            <a:off x="371562" y="3834532"/>
            <a:ext cx="5177061" cy="350802"/>
          </a:xfrm>
          <a:prstGeom prst="rect">
            <a:avLst/>
          </a:prstGeom>
        </p:spPr>
        <p:txBody>
          <a:bodyPr lIns="0" tIns="0" rIns="0" bIns="0" rtlCol="0" anchor="t">
            <a:spAutoFit/>
          </a:bodyPr>
          <a:lstStyle/>
          <a:p>
            <a:pPr>
              <a:lnSpc>
                <a:spcPts val="2987"/>
              </a:lnSpc>
            </a:pPr>
            <a:r>
              <a:rPr lang="en-US" sz="2133" b="1">
                <a:solidFill>
                  <a:srgbClr val="F1C500"/>
                </a:solidFill>
                <a:latin typeface="Arial MT Pro Bold"/>
                <a:ea typeface="Arial MT Pro Bold"/>
                <a:cs typeface="Arial MT Pro Bold"/>
                <a:sym typeface="Arial MT Pro Bold"/>
              </a:rPr>
              <a:t>Refer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908396" y="0"/>
            <a:ext cx="10293433" cy="6858000"/>
          </a:xfrm>
          <a:custGeom>
            <a:avLst/>
            <a:gdLst/>
            <a:ahLst/>
            <a:cxnLst/>
            <a:rect l="l" t="t" r="r" b="b"/>
            <a:pathLst>
              <a:path w="15440150" h="10287000">
                <a:moveTo>
                  <a:pt x="0" y="0"/>
                </a:moveTo>
                <a:lnTo>
                  <a:pt x="15440150" y="0"/>
                </a:lnTo>
                <a:lnTo>
                  <a:pt x="15440150" y="10287000"/>
                </a:lnTo>
                <a:lnTo>
                  <a:pt x="0" y="10287000"/>
                </a:lnTo>
                <a:lnTo>
                  <a:pt x="0" y="0"/>
                </a:lnTo>
                <a:close/>
              </a:path>
            </a:pathLst>
          </a:custGeom>
          <a:blipFill>
            <a:blip r:embed="rId3">
              <a:alphaModFix amt="59000"/>
            </a:blip>
            <a:stretch>
              <a:fillRect/>
            </a:stretch>
          </a:blipFill>
        </p:spPr>
        <p:txBody>
          <a:bodyPr/>
          <a:lstStyle/>
          <a:p>
            <a:endParaRPr lang="en-US" sz="1200"/>
          </a:p>
        </p:txBody>
      </p:sp>
      <p:sp>
        <p:nvSpPr>
          <p:cNvPr id="4" name="Freeform 4"/>
          <p:cNvSpPr/>
          <p:nvPr/>
        </p:nvSpPr>
        <p:spPr>
          <a:xfrm rot="17363100">
            <a:off x="10492377" y="-1190840"/>
            <a:ext cx="2857436" cy="2857436"/>
          </a:xfrm>
          <a:custGeom>
            <a:avLst/>
            <a:gdLst/>
            <a:ahLst/>
            <a:cxnLst/>
            <a:rect l="l" t="t" r="r" b="b"/>
            <a:pathLst>
              <a:path w="5714873" h="5714873">
                <a:moveTo>
                  <a:pt x="0" y="2857500"/>
                </a:moveTo>
                <a:cubicBezTo>
                  <a:pt x="0" y="1279271"/>
                  <a:pt x="1279271" y="0"/>
                  <a:pt x="2857500" y="0"/>
                </a:cubicBezTo>
                <a:cubicBezTo>
                  <a:pt x="4435729" y="0"/>
                  <a:pt x="5714873" y="1279271"/>
                  <a:pt x="5714873" y="2857500"/>
                </a:cubicBezTo>
                <a:cubicBezTo>
                  <a:pt x="5714873" y="4435729"/>
                  <a:pt x="4435602" y="5714873"/>
                  <a:pt x="2857500" y="5714873"/>
                </a:cubicBezTo>
                <a:cubicBezTo>
                  <a:pt x="1279398" y="5714873"/>
                  <a:pt x="0" y="4435602"/>
                  <a:pt x="0" y="2857500"/>
                </a:cubicBezTo>
                <a:close/>
              </a:path>
            </a:pathLst>
          </a:custGeom>
          <a:solidFill>
            <a:srgbClr val="1F3867"/>
          </a:solidFill>
        </p:spPr>
        <p:txBody>
          <a:bodyPr/>
          <a:lstStyle/>
          <a:p>
            <a:endParaRPr lang="en-US" sz="1200"/>
          </a:p>
        </p:txBody>
      </p:sp>
      <p:grpSp>
        <p:nvGrpSpPr>
          <p:cNvPr id="5" name="Group 5"/>
          <p:cNvGrpSpPr/>
          <p:nvPr/>
        </p:nvGrpSpPr>
        <p:grpSpPr>
          <a:xfrm>
            <a:off x="11036929" y="240011"/>
            <a:ext cx="891585" cy="891585"/>
            <a:chOff x="0" y="0"/>
            <a:chExt cx="1783169" cy="1783169"/>
          </a:xfrm>
        </p:grpSpPr>
        <p:sp>
          <p:nvSpPr>
            <p:cNvPr id="6" name="Freeform 6"/>
            <p:cNvSpPr/>
            <p:nvPr/>
          </p:nvSpPr>
          <p:spPr>
            <a:xfrm>
              <a:off x="0" y="0"/>
              <a:ext cx="1783207" cy="1783207"/>
            </a:xfrm>
            <a:custGeom>
              <a:avLst/>
              <a:gdLst/>
              <a:ahLst/>
              <a:cxnLst/>
              <a:rect l="l" t="t" r="r" b="b"/>
              <a:pathLst>
                <a:path w="1783207" h="1783207">
                  <a:moveTo>
                    <a:pt x="0" y="0"/>
                  </a:moveTo>
                  <a:lnTo>
                    <a:pt x="1783207" y="0"/>
                  </a:lnTo>
                  <a:lnTo>
                    <a:pt x="1783207" y="1783207"/>
                  </a:lnTo>
                  <a:lnTo>
                    <a:pt x="0" y="1783207"/>
                  </a:lnTo>
                  <a:lnTo>
                    <a:pt x="0" y="0"/>
                  </a:lnTo>
                  <a:close/>
                </a:path>
              </a:pathLst>
            </a:custGeom>
            <a:blipFill>
              <a:blip r:embed="rId4"/>
              <a:stretch>
                <a:fillRect r="2" b="2"/>
              </a:stretch>
            </a:blipFill>
          </p:spPr>
          <p:txBody>
            <a:bodyPr/>
            <a:lstStyle/>
            <a:p>
              <a:endParaRPr lang="en-US" sz="1200"/>
            </a:p>
          </p:txBody>
        </p:sp>
      </p:grpSp>
      <p:grpSp>
        <p:nvGrpSpPr>
          <p:cNvPr id="7" name="Group 7"/>
          <p:cNvGrpSpPr/>
          <p:nvPr/>
        </p:nvGrpSpPr>
        <p:grpSpPr>
          <a:xfrm>
            <a:off x="9073058" y="6218187"/>
            <a:ext cx="2685587" cy="442328"/>
            <a:chOff x="0" y="0"/>
            <a:chExt cx="5371173" cy="884657"/>
          </a:xfrm>
        </p:grpSpPr>
        <p:sp>
          <p:nvSpPr>
            <p:cNvPr id="8" name="Freeform 8" descr="A blue circle in a black background  AI-generated content may be incorrect."/>
            <p:cNvSpPr/>
            <p:nvPr/>
          </p:nvSpPr>
          <p:spPr>
            <a:xfrm>
              <a:off x="0" y="0"/>
              <a:ext cx="5371211" cy="884682"/>
            </a:xfrm>
            <a:custGeom>
              <a:avLst/>
              <a:gdLst/>
              <a:ahLst/>
              <a:cxnLst/>
              <a:rect l="l" t="t" r="r" b="b"/>
              <a:pathLst>
                <a:path w="5371211" h="884682">
                  <a:moveTo>
                    <a:pt x="0" y="0"/>
                  </a:moveTo>
                  <a:lnTo>
                    <a:pt x="5371211" y="0"/>
                  </a:lnTo>
                  <a:lnTo>
                    <a:pt x="5371211" y="884682"/>
                  </a:lnTo>
                  <a:lnTo>
                    <a:pt x="0" y="884682"/>
                  </a:lnTo>
                  <a:lnTo>
                    <a:pt x="0" y="0"/>
                  </a:lnTo>
                  <a:close/>
                </a:path>
              </a:pathLst>
            </a:custGeom>
            <a:blipFill>
              <a:blip r:embed="rId5"/>
              <a:stretch>
                <a:fillRect t="-278" b="-275"/>
              </a:stretch>
            </a:blipFill>
          </p:spPr>
          <p:txBody>
            <a:bodyPr/>
            <a:lstStyle/>
            <a:p>
              <a:endParaRPr lang="en-US" sz="1200"/>
            </a:p>
          </p:txBody>
        </p:sp>
      </p:grpSp>
      <p:grpSp>
        <p:nvGrpSpPr>
          <p:cNvPr id="9" name="Group 9"/>
          <p:cNvGrpSpPr/>
          <p:nvPr/>
        </p:nvGrpSpPr>
        <p:grpSpPr>
          <a:xfrm>
            <a:off x="-132296" y="0"/>
            <a:ext cx="6375209" cy="6942201"/>
            <a:chOff x="0" y="0"/>
            <a:chExt cx="12750419" cy="13884402"/>
          </a:xfrm>
        </p:grpSpPr>
        <p:sp>
          <p:nvSpPr>
            <p:cNvPr id="10" name="Freeform 10"/>
            <p:cNvSpPr/>
            <p:nvPr/>
          </p:nvSpPr>
          <p:spPr>
            <a:xfrm>
              <a:off x="0" y="0"/>
              <a:ext cx="12750419" cy="13884402"/>
            </a:xfrm>
            <a:custGeom>
              <a:avLst/>
              <a:gdLst/>
              <a:ahLst/>
              <a:cxnLst/>
              <a:rect l="l" t="t" r="r" b="b"/>
              <a:pathLst>
                <a:path w="12750419" h="13884402">
                  <a:moveTo>
                    <a:pt x="0" y="0"/>
                  </a:moveTo>
                  <a:lnTo>
                    <a:pt x="5737860" y="0"/>
                  </a:lnTo>
                  <a:cubicBezTo>
                    <a:pt x="9610725" y="0"/>
                    <a:pt x="12750419" y="3108198"/>
                    <a:pt x="12750419" y="6942201"/>
                  </a:cubicBezTo>
                  <a:cubicBezTo>
                    <a:pt x="12750419" y="10776204"/>
                    <a:pt x="9610852" y="13884402"/>
                    <a:pt x="5737860" y="13884402"/>
                  </a:cubicBezTo>
                  <a:lnTo>
                    <a:pt x="0" y="13884402"/>
                  </a:lnTo>
                  <a:close/>
                </a:path>
              </a:pathLst>
            </a:custGeom>
            <a:solidFill>
              <a:srgbClr val="1E3765"/>
            </a:solidFill>
          </p:spPr>
          <p:txBody>
            <a:bodyPr/>
            <a:lstStyle/>
            <a:p>
              <a:endParaRPr lang="en-US" sz="1200"/>
            </a:p>
          </p:txBody>
        </p:sp>
      </p:grpSp>
      <p:sp>
        <p:nvSpPr>
          <p:cNvPr id="11" name="TextBox 11"/>
          <p:cNvSpPr txBox="1"/>
          <p:nvPr/>
        </p:nvSpPr>
        <p:spPr>
          <a:xfrm>
            <a:off x="7594540" y="4166772"/>
            <a:ext cx="4030593" cy="1085233"/>
          </a:xfrm>
          <a:prstGeom prst="rect">
            <a:avLst/>
          </a:prstGeom>
        </p:spPr>
        <p:txBody>
          <a:bodyPr lIns="0" tIns="0" rIns="0" bIns="0" rtlCol="0" anchor="t">
            <a:spAutoFit/>
          </a:bodyPr>
          <a:lstStyle/>
          <a:p>
            <a:pPr algn="ctr">
              <a:lnSpc>
                <a:spcPts val="2796"/>
              </a:lnSpc>
              <a:spcBef>
                <a:spcPct val="0"/>
              </a:spcBef>
            </a:pPr>
            <a:r>
              <a:rPr lang="en-US" sz="2542" dirty="0">
                <a:solidFill>
                  <a:srgbClr val="1E3765"/>
                </a:solidFill>
                <a:latin typeface="Dreaming Outloud Script Pro" panose="03050502040304050704" pitchFamily="66" charset="0"/>
                <a:ea typeface="Beth Ellen"/>
                <a:cs typeface="Dreaming Outloud Script Pro" panose="03050502040304050704" pitchFamily="66" charset="0"/>
                <a:sym typeface="Beth Ellen"/>
              </a:rPr>
              <a:t>“The follow-up mattered more than the prescription.”</a:t>
            </a:r>
          </a:p>
        </p:txBody>
      </p:sp>
      <p:sp>
        <p:nvSpPr>
          <p:cNvPr id="12" name="TextBox 12"/>
          <p:cNvSpPr txBox="1"/>
          <p:nvPr/>
        </p:nvSpPr>
        <p:spPr>
          <a:xfrm>
            <a:off x="319866" y="728582"/>
            <a:ext cx="5177061" cy="350802"/>
          </a:xfrm>
          <a:prstGeom prst="rect">
            <a:avLst/>
          </a:prstGeom>
        </p:spPr>
        <p:txBody>
          <a:bodyPr lIns="0" tIns="0" rIns="0" bIns="0" rtlCol="0" anchor="t">
            <a:spAutoFit/>
          </a:bodyPr>
          <a:lstStyle/>
          <a:p>
            <a:pPr>
              <a:lnSpc>
                <a:spcPts val="2987"/>
              </a:lnSpc>
            </a:pPr>
            <a:r>
              <a:rPr lang="en-US" sz="2133" b="1" dirty="0">
                <a:solidFill>
                  <a:srgbClr val="FFFFFF"/>
                </a:solidFill>
                <a:latin typeface="Arial MT Pro Bold"/>
                <a:ea typeface="Arial MT Pro Bold"/>
                <a:cs typeface="Arial MT Pro Bold"/>
                <a:sym typeface="Arial MT Pro Bold"/>
              </a:rPr>
              <a:t>Follow-up is part of prescribing</a:t>
            </a:r>
          </a:p>
        </p:txBody>
      </p:sp>
      <p:sp>
        <p:nvSpPr>
          <p:cNvPr id="13" name="TextBox 13"/>
          <p:cNvSpPr txBox="1"/>
          <p:nvPr/>
        </p:nvSpPr>
        <p:spPr>
          <a:xfrm>
            <a:off x="216472" y="1770121"/>
            <a:ext cx="2838837" cy="1120243"/>
          </a:xfrm>
          <a:prstGeom prst="rect">
            <a:avLst/>
          </a:prstGeom>
        </p:spPr>
        <p:txBody>
          <a:bodyPr lIns="0" tIns="0" rIns="0" bIns="0" rtlCol="0" anchor="t">
            <a:spAutoFit/>
          </a:bodyPr>
          <a:lstStyle/>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clear expectations</a:t>
            </a:r>
          </a:p>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tapering guidance</a:t>
            </a:r>
          </a:p>
          <a:p>
            <a:pPr marL="460610" lvl="1" indent="-230305">
              <a:lnSpc>
                <a:spcPts val="2987"/>
              </a:lnSpc>
              <a:buFont typeface="Arial"/>
              <a:buChar char="•"/>
            </a:pPr>
            <a:r>
              <a:rPr lang="en-US" sz="2133">
                <a:solidFill>
                  <a:srgbClr val="FFFFFF"/>
                </a:solidFill>
                <a:latin typeface="Arial MT Pro"/>
                <a:ea typeface="Arial MT Pro"/>
                <a:cs typeface="Arial MT Pro"/>
                <a:sym typeface="Arial MT Pro"/>
              </a:rPr>
              <a:t>contact information</a:t>
            </a:r>
          </a:p>
        </p:txBody>
      </p:sp>
      <p:sp>
        <p:nvSpPr>
          <p:cNvPr id="14" name="TextBox 14"/>
          <p:cNvSpPr txBox="1"/>
          <p:nvPr/>
        </p:nvSpPr>
        <p:spPr>
          <a:xfrm>
            <a:off x="216472" y="4918441"/>
            <a:ext cx="5177061" cy="358688"/>
          </a:xfrm>
          <a:prstGeom prst="rect">
            <a:avLst/>
          </a:prstGeom>
        </p:spPr>
        <p:txBody>
          <a:bodyPr lIns="0" tIns="0" rIns="0" bIns="0" rtlCol="0" anchor="t">
            <a:spAutoFit/>
          </a:bodyPr>
          <a:lstStyle/>
          <a:p>
            <a:pPr>
              <a:lnSpc>
                <a:spcPts val="2987"/>
              </a:lnSpc>
            </a:pPr>
            <a:r>
              <a:rPr lang="en-US" sz="2400" b="1" i="1" dirty="0">
                <a:solidFill>
                  <a:srgbClr val="F1C500"/>
                </a:solidFill>
                <a:latin typeface="Arial MT Pro Bold Italics"/>
                <a:ea typeface="Arial MT Pro Bold Italics"/>
                <a:cs typeface="Arial MT Pro Bold Italics"/>
                <a:sym typeface="Arial MT Pro Bold Italics"/>
              </a:rPr>
              <a:t>Who reassesses? What next?</a:t>
            </a:r>
          </a:p>
        </p:txBody>
      </p:sp>
      <p:sp>
        <p:nvSpPr>
          <p:cNvPr id="15" name="TextBox 15"/>
          <p:cNvSpPr txBox="1"/>
          <p:nvPr/>
        </p:nvSpPr>
        <p:spPr>
          <a:xfrm>
            <a:off x="216472" y="3124778"/>
            <a:ext cx="4868875" cy="1120243"/>
          </a:xfrm>
          <a:prstGeom prst="rect">
            <a:avLst/>
          </a:prstGeom>
        </p:spPr>
        <p:txBody>
          <a:bodyPr wrap="square" lIns="0" tIns="0" rIns="0" bIns="0" rtlCol="0" anchor="t">
            <a:spAutoFit/>
          </a:bodyPr>
          <a:lstStyle/>
          <a:p>
            <a:pPr marL="460610" lvl="1" indent="-230305">
              <a:lnSpc>
                <a:spcPts val="2987"/>
              </a:lnSpc>
              <a:buFont typeface="Arial"/>
              <a:buChar char="•"/>
            </a:pPr>
            <a:r>
              <a:rPr lang="en-US" sz="2133" dirty="0">
                <a:solidFill>
                  <a:srgbClr val="FFFFFF"/>
                </a:solidFill>
                <a:latin typeface="Arial MT Pro"/>
                <a:ea typeface="Arial MT Pro"/>
                <a:cs typeface="Arial MT Pro"/>
                <a:sym typeface="Arial MT Pro"/>
              </a:rPr>
              <a:t>reassessment</a:t>
            </a:r>
          </a:p>
          <a:p>
            <a:pPr marL="460610" lvl="1" indent="-230305">
              <a:lnSpc>
                <a:spcPts val="2987"/>
              </a:lnSpc>
              <a:buFont typeface="Arial"/>
              <a:buChar char="•"/>
            </a:pPr>
            <a:r>
              <a:rPr lang="en-US" sz="2133" dirty="0">
                <a:solidFill>
                  <a:srgbClr val="FFFFFF"/>
                </a:solidFill>
                <a:latin typeface="Arial MT Pro"/>
                <a:ea typeface="Arial MT Pro"/>
                <a:cs typeface="Arial MT Pro"/>
                <a:sym typeface="Arial MT Pro"/>
              </a:rPr>
              <a:t>n</a:t>
            </a:r>
            <a:r>
              <a:rPr lang="en-US" sz="2133">
                <a:solidFill>
                  <a:srgbClr val="FFFFFF"/>
                </a:solidFill>
                <a:latin typeface="Arial MT Pro"/>
                <a:ea typeface="Arial MT Pro"/>
                <a:cs typeface="Arial MT Pro"/>
                <a:sym typeface="Arial MT Pro"/>
              </a:rPr>
              <a:t>o </a:t>
            </a:r>
            <a:r>
              <a:rPr lang="en-US" sz="2133" dirty="0">
                <a:solidFill>
                  <a:srgbClr val="FFFFFF"/>
                </a:solidFill>
                <a:latin typeface="Arial MT Pro"/>
                <a:ea typeface="Arial MT Pro"/>
                <a:cs typeface="Arial MT Pro"/>
                <a:sym typeface="Arial MT Pro"/>
              </a:rPr>
              <a:t>refills without reassessment</a:t>
            </a:r>
          </a:p>
          <a:p>
            <a:pPr marL="460610" lvl="1" indent="-230305">
              <a:lnSpc>
                <a:spcPts val="2987"/>
              </a:lnSpc>
              <a:buFont typeface="Arial"/>
              <a:buChar char="•"/>
            </a:pPr>
            <a:r>
              <a:rPr lang="en-US" sz="2133" dirty="0">
                <a:solidFill>
                  <a:srgbClr val="FFFFFF"/>
                </a:solidFill>
                <a:latin typeface="Arial MT Pro"/>
                <a:ea typeface="Arial MT Pro"/>
                <a:cs typeface="Arial MT Pro"/>
                <a:sym typeface="Arial MT Pro"/>
              </a:rPr>
              <a:t>continuity of care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677243" y="-624475"/>
            <a:ext cx="8514757" cy="8514757"/>
          </a:xfrm>
          <a:custGeom>
            <a:avLst/>
            <a:gdLst/>
            <a:ahLst/>
            <a:cxnLst/>
            <a:rect l="l" t="t" r="r" b="b"/>
            <a:pathLst>
              <a:path w="12772136" h="12772136">
                <a:moveTo>
                  <a:pt x="0" y="0"/>
                </a:moveTo>
                <a:lnTo>
                  <a:pt x="12772136" y="0"/>
                </a:lnTo>
                <a:lnTo>
                  <a:pt x="12772136" y="12772136"/>
                </a:lnTo>
                <a:lnTo>
                  <a:pt x="0" y="12772136"/>
                </a:lnTo>
                <a:lnTo>
                  <a:pt x="0" y="0"/>
                </a:lnTo>
                <a:close/>
              </a:path>
            </a:pathLst>
          </a:custGeom>
          <a:blipFill>
            <a:blip r:embed="rId3">
              <a:alphaModFix amt="75000"/>
            </a:blip>
            <a:stretch>
              <a:fillRect/>
            </a:stretch>
          </a:blipFill>
        </p:spPr>
        <p:txBody>
          <a:bodyPr/>
          <a:lstStyle/>
          <a:p>
            <a:endParaRPr lang="en-US" sz="1200"/>
          </a:p>
        </p:txBody>
      </p:sp>
      <p:grpSp>
        <p:nvGrpSpPr>
          <p:cNvPr id="3" name="Group 3"/>
          <p:cNvGrpSpPr/>
          <p:nvPr/>
        </p:nvGrpSpPr>
        <p:grpSpPr>
          <a:xfrm rot="17363100">
            <a:off x="10492378" y="-1190846"/>
            <a:ext cx="2857443" cy="2857443"/>
            <a:chOff x="0" y="0"/>
            <a:chExt cx="5714886" cy="5714886"/>
          </a:xfrm>
        </p:grpSpPr>
        <p:sp>
          <p:nvSpPr>
            <p:cNvPr id="4" name="Freeform 4"/>
            <p:cNvSpPr/>
            <p:nvPr/>
          </p:nvSpPr>
          <p:spPr>
            <a:xfrm>
              <a:off x="0" y="0"/>
              <a:ext cx="5714873" cy="5714873"/>
            </a:xfrm>
            <a:custGeom>
              <a:avLst/>
              <a:gdLst/>
              <a:ahLst/>
              <a:cxnLst/>
              <a:rect l="l" t="t" r="r" b="b"/>
              <a:pathLst>
                <a:path w="5714873" h="5714873">
                  <a:moveTo>
                    <a:pt x="0" y="2857500"/>
                  </a:moveTo>
                  <a:cubicBezTo>
                    <a:pt x="0" y="1279271"/>
                    <a:pt x="1279271" y="0"/>
                    <a:pt x="2857500" y="0"/>
                  </a:cubicBezTo>
                  <a:cubicBezTo>
                    <a:pt x="4435729" y="0"/>
                    <a:pt x="5714873" y="1279271"/>
                    <a:pt x="5714873" y="2857500"/>
                  </a:cubicBezTo>
                  <a:cubicBezTo>
                    <a:pt x="5714873" y="4435729"/>
                    <a:pt x="4435602" y="5714873"/>
                    <a:pt x="2857500" y="5714873"/>
                  </a:cubicBezTo>
                  <a:cubicBezTo>
                    <a:pt x="1279398" y="5714873"/>
                    <a:pt x="0" y="4435602"/>
                    <a:pt x="0" y="2857500"/>
                  </a:cubicBezTo>
                  <a:close/>
                </a:path>
              </a:pathLst>
            </a:custGeom>
            <a:solidFill>
              <a:srgbClr val="1F3867"/>
            </a:solidFill>
          </p:spPr>
          <p:txBody>
            <a:bodyPr/>
            <a:lstStyle/>
            <a:p>
              <a:endParaRPr lang="en-US" sz="1200"/>
            </a:p>
          </p:txBody>
        </p:sp>
      </p:grpSp>
      <p:grpSp>
        <p:nvGrpSpPr>
          <p:cNvPr id="5" name="Group 5"/>
          <p:cNvGrpSpPr/>
          <p:nvPr/>
        </p:nvGrpSpPr>
        <p:grpSpPr>
          <a:xfrm>
            <a:off x="11036929" y="240011"/>
            <a:ext cx="891585" cy="891585"/>
            <a:chOff x="0" y="0"/>
            <a:chExt cx="1783169" cy="1783169"/>
          </a:xfrm>
        </p:grpSpPr>
        <p:sp>
          <p:nvSpPr>
            <p:cNvPr id="6" name="Freeform 6"/>
            <p:cNvSpPr/>
            <p:nvPr/>
          </p:nvSpPr>
          <p:spPr>
            <a:xfrm>
              <a:off x="0" y="0"/>
              <a:ext cx="1783207" cy="1783207"/>
            </a:xfrm>
            <a:custGeom>
              <a:avLst/>
              <a:gdLst/>
              <a:ahLst/>
              <a:cxnLst/>
              <a:rect l="l" t="t" r="r" b="b"/>
              <a:pathLst>
                <a:path w="1783207" h="1783207">
                  <a:moveTo>
                    <a:pt x="0" y="0"/>
                  </a:moveTo>
                  <a:lnTo>
                    <a:pt x="1783207" y="0"/>
                  </a:lnTo>
                  <a:lnTo>
                    <a:pt x="1783207" y="1783207"/>
                  </a:lnTo>
                  <a:lnTo>
                    <a:pt x="0" y="1783207"/>
                  </a:lnTo>
                  <a:lnTo>
                    <a:pt x="0" y="0"/>
                  </a:lnTo>
                  <a:close/>
                </a:path>
              </a:pathLst>
            </a:custGeom>
            <a:blipFill>
              <a:blip r:embed="rId4"/>
              <a:stretch>
                <a:fillRect r="2" b="2"/>
              </a:stretch>
            </a:blipFill>
          </p:spPr>
          <p:txBody>
            <a:bodyPr/>
            <a:lstStyle/>
            <a:p>
              <a:endParaRPr lang="en-US" sz="1200"/>
            </a:p>
          </p:txBody>
        </p:sp>
      </p:grpSp>
      <p:grpSp>
        <p:nvGrpSpPr>
          <p:cNvPr id="7" name="Group 7"/>
          <p:cNvGrpSpPr/>
          <p:nvPr/>
        </p:nvGrpSpPr>
        <p:grpSpPr>
          <a:xfrm>
            <a:off x="-132296" y="0"/>
            <a:ext cx="6375209" cy="6942201"/>
            <a:chOff x="0" y="0"/>
            <a:chExt cx="12750419" cy="13884402"/>
          </a:xfrm>
        </p:grpSpPr>
        <p:sp>
          <p:nvSpPr>
            <p:cNvPr id="8" name="Freeform 8"/>
            <p:cNvSpPr/>
            <p:nvPr/>
          </p:nvSpPr>
          <p:spPr>
            <a:xfrm>
              <a:off x="0" y="0"/>
              <a:ext cx="12750419" cy="13884402"/>
            </a:xfrm>
            <a:custGeom>
              <a:avLst/>
              <a:gdLst/>
              <a:ahLst/>
              <a:cxnLst/>
              <a:rect l="l" t="t" r="r" b="b"/>
              <a:pathLst>
                <a:path w="12750419" h="13884402">
                  <a:moveTo>
                    <a:pt x="0" y="0"/>
                  </a:moveTo>
                  <a:lnTo>
                    <a:pt x="5737860" y="0"/>
                  </a:lnTo>
                  <a:cubicBezTo>
                    <a:pt x="9610725" y="0"/>
                    <a:pt x="12750419" y="3108198"/>
                    <a:pt x="12750419" y="6942201"/>
                  </a:cubicBezTo>
                  <a:cubicBezTo>
                    <a:pt x="12750419" y="10776204"/>
                    <a:pt x="9610852" y="13884402"/>
                    <a:pt x="5737860" y="13884402"/>
                  </a:cubicBezTo>
                  <a:lnTo>
                    <a:pt x="0" y="13884402"/>
                  </a:lnTo>
                  <a:close/>
                </a:path>
              </a:pathLst>
            </a:custGeom>
            <a:solidFill>
              <a:srgbClr val="1E3765"/>
            </a:solidFill>
          </p:spPr>
          <p:txBody>
            <a:bodyPr/>
            <a:lstStyle/>
            <a:p>
              <a:endParaRPr lang="en-US" sz="1200"/>
            </a:p>
          </p:txBody>
        </p:sp>
      </p:grpSp>
      <p:sp>
        <p:nvSpPr>
          <p:cNvPr id="9" name="TextBox 9"/>
          <p:cNvSpPr txBox="1"/>
          <p:nvPr/>
        </p:nvSpPr>
        <p:spPr>
          <a:xfrm>
            <a:off x="319866" y="1049045"/>
            <a:ext cx="5177061" cy="350802"/>
          </a:xfrm>
          <a:prstGeom prst="rect">
            <a:avLst/>
          </a:prstGeom>
        </p:spPr>
        <p:txBody>
          <a:bodyPr lIns="0" tIns="0" rIns="0" bIns="0" rtlCol="0" anchor="t">
            <a:spAutoFit/>
          </a:bodyPr>
          <a:lstStyle/>
          <a:p>
            <a:pPr>
              <a:lnSpc>
                <a:spcPts val="2987"/>
              </a:lnSpc>
            </a:pPr>
            <a:r>
              <a:rPr lang="en-US" sz="2133" b="1">
                <a:solidFill>
                  <a:srgbClr val="FFFFFF"/>
                </a:solidFill>
                <a:latin typeface="Arial MT Pro Bold"/>
                <a:ea typeface="Arial MT Pro Bold"/>
                <a:cs typeface="Arial MT Pro Bold"/>
                <a:sym typeface="Arial MT Pro Bold"/>
              </a:rPr>
              <a:t>Patients’ Experiences Evolve. </a:t>
            </a:r>
          </a:p>
        </p:txBody>
      </p:sp>
      <p:grpSp>
        <p:nvGrpSpPr>
          <p:cNvPr id="10" name="Group 10"/>
          <p:cNvGrpSpPr/>
          <p:nvPr/>
        </p:nvGrpSpPr>
        <p:grpSpPr>
          <a:xfrm>
            <a:off x="9073058" y="6218187"/>
            <a:ext cx="2685587" cy="442328"/>
            <a:chOff x="0" y="0"/>
            <a:chExt cx="5371173" cy="884657"/>
          </a:xfrm>
        </p:grpSpPr>
        <p:sp>
          <p:nvSpPr>
            <p:cNvPr id="11" name="Freeform 11" descr="A blue circle in a black background  AI-generated content may be incorrect."/>
            <p:cNvSpPr/>
            <p:nvPr/>
          </p:nvSpPr>
          <p:spPr>
            <a:xfrm>
              <a:off x="0" y="0"/>
              <a:ext cx="5371211" cy="884682"/>
            </a:xfrm>
            <a:custGeom>
              <a:avLst/>
              <a:gdLst/>
              <a:ahLst/>
              <a:cxnLst/>
              <a:rect l="l" t="t" r="r" b="b"/>
              <a:pathLst>
                <a:path w="5371211" h="884682">
                  <a:moveTo>
                    <a:pt x="0" y="0"/>
                  </a:moveTo>
                  <a:lnTo>
                    <a:pt x="5371211" y="0"/>
                  </a:lnTo>
                  <a:lnTo>
                    <a:pt x="5371211" y="884682"/>
                  </a:lnTo>
                  <a:lnTo>
                    <a:pt x="0" y="884682"/>
                  </a:lnTo>
                  <a:lnTo>
                    <a:pt x="0" y="0"/>
                  </a:lnTo>
                  <a:close/>
                </a:path>
              </a:pathLst>
            </a:custGeom>
            <a:blipFill>
              <a:blip r:embed="rId5"/>
              <a:stretch>
                <a:fillRect t="-278" b="-275"/>
              </a:stretch>
            </a:blipFill>
          </p:spPr>
          <p:txBody>
            <a:bodyPr/>
            <a:lstStyle/>
            <a:p>
              <a:endParaRPr lang="en-US" sz="1200"/>
            </a:p>
          </p:txBody>
        </p:sp>
      </p:grpSp>
      <p:sp>
        <p:nvSpPr>
          <p:cNvPr id="12" name="TextBox 12"/>
          <p:cNvSpPr txBox="1"/>
          <p:nvPr/>
        </p:nvSpPr>
        <p:spPr>
          <a:xfrm>
            <a:off x="579926" y="2123904"/>
            <a:ext cx="3677115" cy="1889684"/>
          </a:xfrm>
          <a:prstGeom prst="rect">
            <a:avLst/>
          </a:prstGeom>
        </p:spPr>
        <p:txBody>
          <a:bodyPr lIns="0" tIns="0" rIns="0" bIns="0" rtlCol="0" anchor="t">
            <a:spAutoFit/>
          </a:bodyPr>
          <a:lstStyle/>
          <a:p>
            <a:pPr marL="460610" lvl="1" indent="-230305">
              <a:lnSpc>
                <a:spcPts val="2987"/>
              </a:lnSpc>
              <a:buFont typeface="Arial"/>
              <a:buChar char="•"/>
            </a:pPr>
            <a:r>
              <a:rPr lang="en-US" sz="2133" dirty="0">
                <a:solidFill>
                  <a:srgbClr val="FFFFFF"/>
                </a:solidFill>
                <a:latin typeface="Arial MT Pro"/>
                <a:ea typeface="Arial MT Pro"/>
                <a:cs typeface="Arial MT Pro"/>
                <a:sym typeface="Arial MT Pro"/>
              </a:rPr>
              <a:t>recovery trajectory</a:t>
            </a:r>
          </a:p>
          <a:p>
            <a:pPr marL="460610" lvl="1" indent="-230305">
              <a:lnSpc>
                <a:spcPts val="2987"/>
              </a:lnSpc>
              <a:buFont typeface="Arial"/>
              <a:buChar char="•"/>
            </a:pPr>
            <a:r>
              <a:rPr lang="en-US" sz="2133" dirty="0">
                <a:solidFill>
                  <a:srgbClr val="FFFFFF"/>
                </a:solidFill>
                <a:latin typeface="Arial MT Pro"/>
                <a:ea typeface="Arial MT Pro"/>
                <a:cs typeface="Arial MT Pro"/>
                <a:sym typeface="Arial MT Pro"/>
              </a:rPr>
              <a:t>inpatient opioid use</a:t>
            </a:r>
          </a:p>
          <a:p>
            <a:pPr marL="460610" lvl="1" indent="-230305">
              <a:lnSpc>
                <a:spcPts val="2987"/>
              </a:lnSpc>
              <a:buFont typeface="Arial"/>
              <a:buChar char="•"/>
            </a:pPr>
            <a:r>
              <a:rPr lang="en-US" sz="2133" dirty="0">
                <a:solidFill>
                  <a:srgbClr val="FFFFFF"/>
                </a:solidFill>
                <a:latin typeface="Arial MT Pro"/>
                <a:ea typeface="Arial MT Pro"/>
                <a:cs typeface="Arial MT Pro"/>
                <a:sym typeface="Arial MT Pro"/>
              </a:rPr>
              <a:t>anxiety/risk factors</a:t>
            </a:r>
          </a:p>
          <a:p>
            <a:pPr marL="460610" lvl="1" indent="-230305">
              <a:lnSpc>
                <a:spcPts val="2987"/>
              </a:lnSpc>
              <a:buFont typeface="Arial"/>
              <a:buChar char="•"/>
            </a:pPr>
            <a:r>
              <a:rPr lang="en-US" sz="2133" dirty="0">
                <a:solidFill>
                  <a:srgbClr val="FFFFFF"/>
                </a:solidFill>
                <a:latin typeface="Arial MT Pro"/>
                <a:ea typeface="Arial MT Pro"/>
                <a:cs typeface="Arial MT Pro"/>
                <a:sym typeface="Arial MT Pro"/>
              </a:rPr>
              <a:t>functional recovery</a:t>
            </a:r>
          </a:p>
          <a:p>
            <a:pPr marL="460610" lvl="1" indent="-230305">
              <a:lnSpc>
                <a:spcPts val="2987"/>
              </a:lnSpc>
              <a:buFont typeface="Arial"/>
              <a:buChar char="•"/>
            </a:pPr>
            <a:r>
              <a:rPr lang="en-US" sz="2133" dirty="0">
                <a:solidFill>
                  <a:srgbClr val="FFFFFF"/>
                </a:solidFill>
                <a:latin typeface="Arial MT Pro"/>
                <a:ea typeface="Arial MT Pro"/>
                <a:cs typeface="Arial MT Pro"/>
                <a:sym typeface="Arial MT Pro"/>
              </a:rPr>
              <a:t>reassessment findings</a:t>
            </a:r>
          </a:p>
        </p:txBody>
      </p:sp>
      <p:sp>
        <p:nvSpPr>
          <p:cNvPr id="13" name="TextBox 13"/>
          <p:cNvSpPr txBox="1"/>
          <p:nvPr/>
        </p:nvSpPr>
        <p:spPr>
          <a:xfrm>
            <a:off x="319866" y="5016117"/>
            <a:ext cx="5516285" cy="743409"/>
          </a:xfrm>
          <a:prstGeom prst="rect">
            <a:avLst/>
          </a:prstGeom>
        </p:spPr>
        <p:txBody>
          <a:bodyPr lIns="0" tIns="0" rIns="0" bIns="0" rtlCol="0" anchor="t">
            <a:spAutoFit/>
          </a:bodyPr>
          <a:lstStyle/>
          <a:p>
            <a:pPr>
              <a:lnSpc>
                <a:spcPts val="2987"/>
              </a:lnSpc>
            </a:pPr>
            <a:r>
              <a:rPr lang="en-US" sz="2400" b="1" i="1" dirty="0">
                <a:solidFill>
                  <a:schemeClr val="accent4"/>
                </a:solidFill>
              </a:rPr>
              <a:t>Prescribe responsively: recovery + risk + function + reassessment</a:t>
            </a:r>
            <a:endParaRPr lang="en-US" sz="2133" b="1" i="1" dirty="0">
              <a:solidFill>
                <a:schemeClr val="accent4"/>
              </a:solidFill>
              <a:latin typeface="Arial MT Pro Bold"/>
              <a:ea typeface="Arial MT Pro Bold"/>
              <a:cs typeface="Arial MT Pro Bold"/>
              <a:sym typeface="Arial MT Pro Bold"/>
            </a:endParaRPr>
          </a:p>
        </p:txBody>
      </p:sp>
      <p:sp>
        <p:nvSpPr>
          <p:cNvPr id="14" name="TextBox 14"/>
          <p:cNvSpPr txBox="1"/>
          <p:nvPr/>
        </p:nvSpPr>
        <p:spPr>
          <a:xfrm>
            <a:off x="7452128" y="3933366"/>
            <a:ext cx="4030593" cy="718145"/>
          </a:xfrm>
          <a:prstGeom prst="rect">
            <a:avLst/>
          </a:prstGeom>
        </p:spPr>
        <p:txBody>
          <a:bodyPr lIns="0" tIns="0" rIns="0" bIns="0" rtlCol="0" anchor="t">
            <a:spAutoFit/>
          </a:bodyPr>
          <a:lstStyle/>
          <a:p>
            <a:pPr algn="ctr">
              <a:lnSpc>
                <a:spcPts val="2796"/>
              </a:lnSpc>
              <a:spcBef>
                <a:spcPct val="0"/>
              </a:spcBef>
            </a:pPr>
            <a:r>
              <a:rPr lang="en-US" sz="2542" dirty="0">
                <a:solidFill>
                  <a:schemeClr val="tx2"/>
                </a:solidFill>
                <a:latin typeface="Dreaming Outloud Script Pro" panose="020F0502020204030204" pitchFamily="66" charset="0"/>
                <a:ea typeface="Beth Ellen"/>
                <a:cs typeface="Dreaming Outloud Script Pro" panose="020F0502020204030204" pitchFamily="66" charset="0"/>
                <a:sym typeface="Beth Ellen"/>
              </a:rPr>
              <a:t>“My care evolved as my recovery evolved”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5A24A-4BAC-B994-2927-79E7EAA41F80}"/>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C04086ED-AD35-22E3-B539-616F36776A94}"/>
              </a:ext>
            </a:extLst>
          </p:cNvPr>
          <p:cNvSpPr txBox="1"/>
          <p:nvPr/>
        </p:nvSpPr>
        <p:spPr>
          <a:xfrm>
            <a:off x="815196" y="304048"/>
            <a:ext cx="7042557" cy="52629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4334"/>
              </a:lnSpc>
            </a:pPr>
            <a:r>
              <a:rPr lang="en-US" sz="3334" b="1" dirty="0" err="1">
                <a:solidFill>
                  <a:srgbClr val="1F3867"/>
                </a:solidFill>
                <a:latin typeface="Arial Bold"/>
                <a:cs typeface="Arial Bold"/>
                <a:sym typeface="Arial Bold"/>
              </a:rPr>
              <a:t>SafeOp</a:t>
            </a:r>
            <a:r>
              <a:rPr lang="en-US" sz="3334" b="1" dirty="0">
                <a:solidFill>
                  <a:srgbClr val="1F3867"/>
                </a:solidFill>
                <a:latin typeface="Arial Bold"/>
                <a:cs typeface="Arial Bold"/>
                <a:sym typeface="Arial Bold"/>
              </a:rPr>
              <a:t> KT Strategy</a:t>
            </a:r>
            <a:endParaRPr lang="en-US" sz="3334" b="1" dirty="0" err="1">
              <a:solidFill>
                <a:srgbClr val="1F3867"/>
              </a:solidFill>
              <a:latin typeface="Arial Bold"/>
              <a:cs typeface="Arial Bold"/>
            </a:endParaRPr>
          </a:p>
        </p:txBody>
      </p:sp>
      <p:pic>
        <p:nvPicPr>
          <p:cNvPr id="2" name="Picture 1">
            <a:extLst>
              <a:ext uri="{FF2B5EF4-FFF2-40B4-BE49-F238E27FC236}">
                <a16:creationId xmlns:a16="http://schemas.microsoft.com/office/drawing/2014/main" id="{CB45FF06-D272-076C-42E6-B3F4688AA999}"/>
              </a:ext>
            </a:extLst>
          </p:cNvPr>
          <p:cNvPicPr>
            <a:picLocks noChangeAspect="1"/>
          </p:cNvPicPr>
          <p:nvPr/>
        </p:nvPicPr>
        <p:blipFill>
          <a:blip r:embed="rId3"/>
          <a:stretch>
            <a:fillRect/>
          </a:stretch>
        </p:blipFill>
        <p:spPr>
          <a:xfrm>
            <a:off x="327326" y="858268"/>
            <a:ext cx="10401539" cy="6004105"/>
          </a:xfrm>
          <a:prstGeom prst="rect">
            <a:avLst/>
          </a:prstGeom>
        </p:spPr>
      </p:pic>
    </p:spTree>
    <p:extLst>
      <p:ext uri="{BB962C8B-B14F-4D97-AF65-F5344CB8AC3E}">
        <p14:creationId xmlns:p14="http://schemas.microsoft.com/office/powerpoint/2010/main" val="396600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503532-2333-8CFE-D862-6189FC069EA3}"/>
              </a:ext>
            </a:extLst>
          </p:cNvPr>
          <p:cNvSpPr txBox="1"/>
          <p:nvPr/>
        </p:nvSpPr>
        <p:spPr>
          <a:xfrm>
            <a:off x="620486" y="1092169"/>
            <a:ext cx="4539342"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Arial" panose="020B0604020202020204"/>
                <a:ea typeface="+mn-ea"/>
                <a:cs typeface="+mn-cs"/>
              </a:rPr>
              <a:t>From Consensus to Impact </a:t>
            </a:r>
          </a:p>
        </p:txBody>
      </p:sp>
      <p:sp>
        <p:nvSpPr>
          <p:cNvPr id="4" name="TextBox 3">
            <a:extLst>
              <a:ext uri="{FF2B5EF4-FFF2-40B4-BE49-F238E27FC236}">
                <a16:creationId xmlns:a16="http://schemas.microsoft.com/office/drawing/2014/main" id="{39022771-10B7-E072-66ED-CD8E289D8AE7}"/>
              </a:ext>
            </a:extLst>
          </p:cNvPr>
          <p:cNvSpPr txBox="1"/>
          <p:nvPr/>
        </p:nvSpPr>
        <p:spPr>
          <a:xfrm>
            <a:off x="762002" y="2860042"/>
            <a:ext cx="4626426"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a:ea typeface="+mn-ea"/>
                <a:cs typeface="+mn-cs"/>
              </a:rPr>
              <a:t>We invite clinicians, organizations, and health systems to:</a:t>
            </a:r>
            <a:endPar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rPr>
              <a:t>Integrate these recommendations into discharge prescribing practices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a:ea typeface="+mn-ea"/>
                <a:cs typeface="+mn-cs"/>
              </a:rPr>
              <a:t>Standardize patient education materials </a:t>
            </a:r>
          </a:p>
        </p:txBody>
      </p:sp>
      <p:sp>
        <p:nvSpPr>
          <p:cNvPr id="5" name="TextBox 4">
            <a:extLst>
              <a:ext uri="{FF2B5EF4-FFF2-40B4-BE49-F238E27FC236}">
                <a16:creationId xmlns:a16="http://schemas.microsoft.com/office/drawing/2014/main" id="{512DA5CE-C691-2B39-B966-4803225B1F60}"/>
              </a:ext>
            </a:extLst>
          </p:cNvPr>
          <p:cNvSpPr txBox="1"/>
          <p:nvPr/>
        </p:nvSpPr>
        <p:spPr>
          <a:xfrm>
            <a:off x="6585854" y="3829538"/>
            <a:ext cx="520337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Connect with us</a:t>
            </a:r>
            <a:b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Email: </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hlinkClick r:id="rId3"/>
              </a:rPr>
              <a:t>utcsp@utoronto.ca</a:t>
            </a:r>
            <a:b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Website: </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hlinkClick r:id="rId4"/>
              </a:rPr>
              <a:t>https://www.safeop.ca/</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 </a:t>
            </a:r>
            <a:b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b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6" name="Picture 5" descr="19">
            <a:extLst>
              <a:ext uri="{FF2B5EF4-FFF2-40B4-BE49-F238E27FC236}">
                <a16:creationId xmlns:a16="http://schemas.microsoft.com/office/drawing/2014/main" id="{E765B53C-4162-9E4B-5E3E-E31B85D7CEDC}"/>
              </a:ext>
            </a:extLst>
          </p:cNvPr>
          <p:cNvPicPr>
            <a:picLocks noGrp="1" noChangeAspect="1"/>
          </p:cNvPicPr>
          <p:nvPr isPhoto="1"/>
        </p:nvPicPr>
        <p:blipFill>
          <a:blip r:embed="rId5">
            <a:lum/>
            <a:extLst>
              <a:ext uri="{28A0092B-C50C-407E-A947-70E740481C1C}">
                <a14:useLocalDpi xmlns:a14="http://schemas.microsoft.com/office/drawing/2010/main" val="0"/>
              </a:ext>
            </a:extLst>
          </a:blip>
          <a:srcRect l="36213" t="14582" r="37397" b="25457"/>
          <a:stretch>
            <a:fillRect/>
          </a:stretch>
        </p:blipFill>
        <p:spPr>
          <a:xfrm>
            <a:off x="7973783" y="326571"/>
            <a:ext cx="2427515" cy="3102429"/>
          </a:xfrm>
          <a:prstGeom prst="rect">
            <a:avLst/>
          </a:prstGeom>
        </p:spPr>
      </p:pic>
      <p:sp>
        <p:nvSpPr>
          <p:cNvPr id="7" name="TextBox 6">
            <a:extLst>
              <a:ext uri="{FF2B5EF4-FFF2-40B4-BE49-F238E27FC236}">
                <a16:creationId xmlns:a16="http://schemas.microsoft.com/office/drawing/2014/main" id="{2F2EF455-07D0-AD42-3CA5-689599E29CA0}"/>
              </a:ext>
            </a:extLst>
          </p:cNvPr>
          <p:cNvSpPr txBox="1"/>
          <p:nvPr/>
        </p:nvSpPr>
        <p:spPr>
          <a:xfrm>
            <a:off x="7358743" y="5323114"/>
            <a:ext cx="58891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Arial" panose="020B0604020202020204"/>
                <a:ea typeface="+mn-ea"/>
                <a:cs typeface="+mn-cs"/>
              </a:rPr>
              <a:t>This project was funded by Health Canada</a:t>
            </a:r>
          </a:p>
        </p:txBody>
      </p:sp>
    </p:spTree>
    <p:extLst>
      <p:ext uri="{BB962C8B-B14F-4D97-AF65-F5344CB8AC3E}">
        <p14:creationId xmlns:p14="http://schemas.microsoft.com/office/powerpoint/2010/main" val="3987364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group of people in a circle with their hands on top of each other&#10;&#10;AI-generated content may be incorrect.">
            <a:extLst>
              <a:ext uri="{FF2B5EF4-FFF2-40B4-BE49-F238E27FC236}">
                <a16:creationId xmlns:a16="http://schemas.microsoft.com/office/drawing/2014/main" id="{819AC0D8-D16E-6B1C-1B29-AF730A9A177C}"/>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7210" r="27210"/>
          <a:stretch>
            <a:fillRect/>
          </a:stretch>
        </p:blipFill>
        <p:spPr>
          <a:xfrm>
            <a:off x="9735671" y="0"/>
            <a:ext cx="2022970" cy="4244850"/>
          </a:xfrm>
          <a:blipFill dpi="0" rotWithShape="1">
            <a:blip r:embed="rId4"/>
            <a:srcRect/>
            <a:tile tx="222250" ty="0" sx="70000" sy="70000" flip="x" algn="ctr"/>
          </a:blipFill>
        </p:spPr>
      </p:pic>
      <p:sp>
        <p:nvSpPr>
          <p:cNvPr id="4" name="TextBox 3">
            <a:extLst>
              <a:ext uri="{FF2B5EF4-FFF2-40B4-BE49-F238E27FC236}">
                <a16:creationId xmlns:a16="http://schemas.microsoft.com/office/drawing/2014/main" id="{BC9C63F4-0F6E-CC1D-96CC-E1A3A681A582}"/>
              </a:ext>
            </a:extLst>
          </p:cNvPr>
          <p:cNvSpPr txBox="1"/>
          <p:nvPr/>
        </p:nvSpPr>
        <p:spPr>
          <a:xfrm>
            <a:off x="980706" y="1913538"/>
            <a:ext cx="4190571" cy="646331"/>
          </a:xfrm>
          <a:prstGeom prst="rect">
            <a:avLst/>
          </a:prstGeom>
          <a:noFill/>
        </p:spPr>
        <p:txBody>
          <a:bodyPr wrap="square" rtlCol="0">
            <a:spAutoFit/>
          </a:bodyPr>
          <a:lstStyle/>
          <a:p>
            <a:r>
              <a:rPr lang="en-US" sz="3600" b="1" dirty="0">
                <a:solidFill>
                  <a:schemeClr val="bg1"/>
                </a:solidFill>
                <a:latin typeface="+mj-lt"/>
                <a:ea typeface="Urbanist Black" panose="020B0A04040200000203" pitchFamily="34" charset="0"/>
                <a:cs typeface="Urbanist Black" panose="020B0A04040200000203" pitchFamily="34" charset="0"/>
              </a:rPr>
              <a:t>Please scan</a:t>
            </a:r>
            <a:endParaRPr lang="en-ID" sz="3600" b="1" dirty="0">
              <a:solidFill>
                <a:schemeClr val="bg1"/>
              </a:solidFill>
              <a:latin typeface="+mj-lt"/>
              <a:ea typeface="Urbanist SemiBold" panose="020B0A04040200000203" pitchFamily="34" charset="0"/>
              <a:cs typeface="Urbanist SemiBold" panose="020B0A04040200000203" pitchFamily="34" charset="0"/>
            </a:endParaRPr>
          </a:p>
        </p:txBody>
      </p:sp>
      <p:sp>
        <p:nvSpPr>
          <p:cNvPr id="5" name="TextBox 4">
            <a:extLst>
              <a:ext uri="{FF2B5EF4-FFF2-40B4-BE49-F238E27FC236}">
                <a16:creationId xmlns:a16="http://schemas.microsoft.com/office/drawing/2014/main" id="{C42491F3-E015-B98E-0E58-CD69F953C717}"/>
              </a:ext>
            </a:extLst>
          </p:cNvPr>
          <p:cNvSpPr txBox="1"/>
          <p:nvPr/>
        </p:nvSpPr>
        <p:spPr>
          <a:xfrm>
            <a:off x="1321365" y="3881614"/>
            <a:ext cx="4395419" cy="1938992"/>
          </a:xfrm>
          <a:prstGeom prst="rect">
            <a:avLst/>
          </a:prstGeom>
          <a:noFill/>
        </p:spPr>
        <p:txBody>
          <a:bodyPr wrap="square" rtlCol="0">
            <a:spAutoFit/>
          </a:bodyPr>
          <a:lstStyle/>
          <a:p>
            <a:r>
              <a:rPr lang="en-US" sz="2400" dirty="0"/>
              <a:t>Your feedback will help refine resources and support evidence-informed perioperative pain management.</a:t>
            </a:r>
          </a:p>
        </p:txBody>
      </p:sp>
      <p:pic>
        <p:nvPicPr>
          <p:cNvPr id="3" name="Picture 2" descr="A qr code on a grey surface&#10;&#10;AI-generated content may be incorrect.">
            <a:extLst>
              <a:ext uri="{FF2B5EF4-FFF2-40B4-BE49-F238E27FC236}">
                <a16:creationId xmlns:a16="http://schemas.microsoft.com/office/drawing/2014/main" id="{5CEB1B9F-B0F3-A741-3156-2C36B35FA619}"/>
              </a:ext>
            </a:extLst>
          </p:cNvPr>
          <p:cNvPicPr>
            <a:picLocks noChangeAspect="1"/>
          </p:cNvPicPr>
          <p:nvPr/>
        </p:nvPicPr>
        <p:blipFill>
          <a:blip r:embed="rId5"/>
          <a:srcRect l="23977" t="34696" r="23509" b="12383"/>
          <a:stretch>
            <a:fillRect/>
          </a:stretch>
        </p:blipFill>
        <p:spPr>
          <a:xfrm>
            <a:off x="5714999" y="2066648"/>
            <a:ext cx="3601454" cy="3629293"/>
          </a:xfrm>
          <a:prstGeom prst="rect">
            <a:avLst/>
          </a:prstGeom>
        </p:spPr>
      </p:pic>
    </p:spTree>
    <p:extLst>
      <p:ext uri="{BB962C8B-B14F-4D97-AF65-F5344CB8AC3E}">
        <p14:creationId xmlns:p14="http://schemas.microsoft.com/office/powerpoint/2010/main" val="4223820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alphaModFix amt="11041"/>
          </a:blip>
          <a:stretch>
            <a:fillRect r="-27"/>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CF49CE-4C8D-FA62-345C-8B65AE5EA16E}"/>
              </a:ext>
            </a:extLst>
          </p:cNvPr>
          <p:cNvSpPr txBox="1"/>
          <p:nvPr/>
        </p:nvSpPr>
        <p:spPr>
          <a:xfrm>
            <a:off x="2656693" y="2188933"/>
            <a:ext cx="6878614" cy="1759456"/>
          </a:xfrm>
          <a:prstGeom prst="rect">
            <a:avLst/>
          </a:prstGeom>
          <a:noFill/>
        </p:spPr>
        <p:txBody>
          <a:bodyPr wrap="none" rtlCol="0">
            <a:spAutoFit/>
          </a:bodyPr>
          <a:lstStyle/>
          <a:p>
            <a:pPr marL="0" marR="0" lvl="0" indent="0" algn="ctr" defTabSz="914400" rtl="0" eaLnBrk="1" fontAlgn="auto" latinLnBrk="0" hangingPunct="1">
              <a:lnSpc>
                <a:spcPts val="65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1E3765"/>
                </a:solidFill>
                <a:effectLst/>
                <a:uLnTx/>
                <a:uFillTx/>
                <a:latin typeface="Arial" panose="020B0604020202020204"/>
                <a:ea typeface="Urbanist Bold" panose="020B0A04040200000203" pitchFamily="34" charset="0"/>
                <a:cs typeface="Urbanist Bold" panose="020B0A04040200000203" pitchFamily="34" charset="0"/>
              </a:rPr>
              <a:t>Thank You</a:t>
            </a:r>
          </a:p>
          <a:p>
            <a:pPr marL="0" marR="0" lvl="0" indent="0" algn="ctr" defTabSz="914400" rtl="0" eaLnBrk="1" fontAlgn="auto" latinLnBrk="0" hangingPunct="1">
              <a:lnSpc>
                <a:spcPts val="65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7893"/>
                </a:solidFill>
                <a:effectLst/>
                <a:uLnTx/>
                <a:uFillTx/>
                <a:latin typeface="Arial" panose="020B0604020202020204"/>
                <a:ea typeface="Urbanist Bold" panose="020B0A04040200000203" pitchFamily="34" charset="0"/>
                <a:cs typeface="Urbanist Bold" panose="020B0A04040200000203" pitchFamily="34" charset="0"/>
              </a:rPr>
              <a:t>For Your Attention</a:t>
            </a:r>
            <a:endParaRPr kumimoji="0" lang="en-ID" sz="6000" b="1" i="0" u="none" strike="noStrike" kern="1200" cap="none" spc="0" normalizeH="0" baseline="0" noProof="0" dirty="0">
              <a:ln>
                <a:noFill/>
              </a:ln>
              <a:solidFill>
                <a:srgbClr val="007893"/>
              </a:solidFill>
              <a:effectLst/>
              <a:uLnTx/>
              <a:uFillTx/>
              <a:latin typeface="Arial" panose="020B0604020202020204"/>
              <a:ea typeface="Urbanist Bold" panose="020B0A04040200000203" pitchFamily="34" charset="0"/>
              <a:cs typeface="Urbanist Bold" panose="020B0A04040200000203" pitchFamily="34" charset="0"/>
            </a:endParaRPr>
          </a:p>
        </p:txBody>
      </p:sp>
    </p:spTree>
    <p:extLst>
      <p:ext uri="{BB962C8B-B14F-4D97-AF65-F5344CB8AC3E}">
        <p14:creationId xmlns:p14="http://schemas.microsoft.com/office/powerpoint/2010/main" val="1307427133"/>
      </p:ext>
    </p:extLst>
  </p:cSld>
  <p:clrMapOvr>
    <a:masterClrMapping/>
  </p:clrMapOvr>
</p:sld>
</file>

<file path=ppt/theme/theme1.xml><?xml version="1.0" encoding="utf-8"?>
<a:theme xmlns:a="http://schemas.openxmlformats.org/drawingml/2006/main" name="Office Theme">
  <a:themeElements>
    <a:clrScheme name="UTCSP - Safe Op Program">
      <a:dk1>
        <a:srgbClr val="000000"/>
      </a:dk1>
      <a:lt1>
        <a:srgbClr val="FFFFFF"/>
      </a:lt1>
      <a:dk2>
        <a:srgbClr val="1E3765"/>
      </a:dk2>
      <a:lt2>
        <a:srgbClr val="D0D1C9"/>
      </a:lt2>
      <a:accent1>
        <a:srgbClr val="007893"/>
      </a:accent1>
      <a:accent2>
        <a:srgbClr val="6FC7EA"/>
      </a:accent2>
      <a:accent3>
        <a:srgbClr val="6D2479"/>
      </a:accent3>
      <a:accent4>
        <a:srgbClr val="F1C500"/>
      </a:accent4>
      <a:accent5>
        <a:srgbClr val="AB1368"/>
      </a:accent5>
      <a:accent6>
        <a:srgbClr val="00A189"/>
      </a:accent6>
      <a:hlink>
        <a:srgbClr val="007893"/>
      </a:hlink>
      <a:folHlink>
        <a:srgbClr val="DC46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573DBC3C619CD4AAEE0E773EBF04991" ma:contentTypeVersion="7" ma:contentTypeDescription="Create a new document." ma:contentTypeScope="" ma:versionID="d48d381529c1d31b61040fcb4387e428">
  <xsd:schema xmlns:xsd="http://www.w3.org/2001/XMLSchema" xmlns:xs="http://www.w3.org/2001/XMLSchema" xmlns:p="http://schemas.microsoft.com/office/2006/metadata/properties" xmlns:ns2="91687fda-e7b4-44e6-a7fb-fbada4f64fd4" targetNamespace="http://schemas.microsoft.com/office/2006/metadata/properties" ma:root="true" ma:fieldsID="a53ec345fd2e14996a742ca8c3e55e78" ns2:_="">
    <xsd:import namespace="91687fda-e7b4-44e6-a7fb-fbada4f64fd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687fda-e7b4-44e6-a7fb-fbada4f64f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A9F9E0-2857-40FF-9177-40FBD4DD3168}">
  <ds:schemaRefs>
    <ds:schemaRef ds:uri="http://schemas.microsoft.com/sharepoint/v3/contenttype/forms"/>
  </ds:schemaRefs>
</ds:datastoreItem>
</file>

<file path=customXml/itemProps2.xml><?xml version="1.0" encoding="utf-8"?>
<ds:datastoreItem xmlns:ds="http://schemas.openxmlformats.org/officeDocument/2006/customXml" ds:itemID="{173EADE4-0DBD-4F93-A8DD-4D362DDFA243}">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2CAAC90-C24C-46EC-B67F-14A721766C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687fda-e7b4-44e6-a7fb-fbada4f64f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4067</TotalTime>
  <Words>2410</Words>
  <Application>Microsoft Office PowerPoint</Application>
  <PresentationFormat>Widescreen</PresentationFormat>
  <Paragraphs>303</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Adinda Afifatus Zahrah</dc:creator>
  <cp:lastModifiedBy>Divya Mathura</cp:lastModifiedBy>
  <cp:revision>63</cp:revision>
  <dcterms:created xsi:type="dcterms:W3CDTF">2025-04-26T04:58:52Z</dcterms:created>
  <dcterms:modified xsi:type="dcterms:W3CDTF">2026-08-20T03:25:45Z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0x010100D573DBC3C619CD4AAEE0E773EBF04991</vt:lpwstr>
  </property>
</Properties>
</file>